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57" r:id="rId5"/>
    <p:sldId id="337" r:id="rId6"/>
    <p:sldId id="339" r:id="rId7"/>
    <p:sldId id="349" r:id="rId8"/>
    <p:sldId id="348" r:id="rId9"/>
    <p:sldId id="350" r:id="rId10"/>
    <p:sldId id="351" r:id="rId11"/>
    <p:sldId id="355" r:id="rId12"/>
    <p:sldId id="338" r:id="rId13"/>
    <p:sldId id="352" r:id="rId14"/>
    <p:sldId id="356" r:id="rId15"/>
    <p:sldId id="353" r:id="rId16"/>
    <p:sldId id="357" r:id="rId17"/>
    <p:sldId id="358" r:id="rId18"/>
    <p:sldId id="359" r:id="rId19"/>
    <p:sldId id="360" r:id="rId20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4646"/>
    <a:srgbClr val="D73285"/>
    <a:srgbClr val="CE0368"/>
    <a:srgbClr val="0072C7"/>
    <a:srgbClr val="F94F00"/>
    <a:srgbClr val="FF4E00"/>
    <a:srgbClr val="E13518"/>
    <a:srgbClr val="2C567A"/>
    <a:srgbClr val="FFB310"/>
    <a:srgbClr val="348F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11" autoAdjust="0"/>
    <p:restoredTop sz="95597" autoAdjust="0"/>
  </p:normalViewPr>
  <p:slideViewPr>
    <p:cSldViewPr snapToGrid="0" showGuides="1">
      <p:cViewPr>
        <p:scale>
          <a:sx n="75" d="100"/>
          <a:sy n="75" d="100"/>
        </p:scale>
        <p:origin x="1581" y="60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3" d="100"/>
          <a:sy n="103" d="100"/>
        </p:scale>
        <p:origin x="4328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23DB037-710F-4A44-BDF0-28DC42F2FAE9}" type="datetime1">
              <a:rPr lang="fr-FR" smtClean="0"/>
              <a:t>23/06/2025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18A1656-FDB1-442A-B22F-67D2FDA9ED13}" type="slidenum">
              <a:rPr lang="fr-FR" smtClean="0"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478500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4718FD-5C33-42D8-BCA9-0B83DD06AC51}" type="datetime1">
              <a:rPr lang="fr-FR" smtClean="0"/>
              <a:pPr/>
              <a:t>23/06/2025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336304E-FDE3-4B4F-A3B7-EBE87F3FA5E2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CA6C3A-3F14-9F68-CEB8-45CD828ED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C7EA5E6D-397E-FF4F-9535-1546EFAEDD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379F34C1-CAA1-D7CC-0D33-9DB59BF438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r>
              <a:rPr lang="en-US" dirty="0"/>
              <a:t>Let’s now focus on the </a:t>
            </a:r>
            <a:r>
              <a:rPr lang="en-US" b="1" dirty="0"/>
              <a:t>median</a:t>
            </a:r>
            <a:r>
              <a:rPr lang="en-US" dirty="0"/>
              <a:t>, the second measure of central tendency.</a:t>
            </a:r>
          </a:p>
          <a:p>
            <a:endParaRPr lang="en-US" i="1" dirty="0"/>
          </a:p>
          <a:p>
            <a:r>
              <a:rPr lang="en-US" i="1" dirty="0"/>
              <a:t>The median is the </a:t>
            </a:r>
            <a:r>
              <a:rPr lang="en-US" b="1" i="1" dirty="0"/>
              <a:t>middle value</a:t>
            </a:r>
            <a:r>
              <a:rPr lang="en-US" i="1" dirty="0"/>
              <a:t> when your data is ordered. It literally splits your dataset into two equal halves.</a:t>
            </a:r>
          </a:p>
          <a:p>
            <a:endParaRPr lang="en-US" i="1" dirty="0"/>
          </a:p>
          <a:p>
            <a:r>
              <a:rPr lang="en-US" i="1" dirty="0"/>
              <a:t>This measure is </a:t>
            </a:r>
            <a:r>
              <a:rPr lang="en-US" b="1" i="1" dirty="0"/>
              <a:t>especially powerful</a:t>
            </a:r>
            <a:r>
              <a:rPr lang="en-US" i="1" dirty="0"/>
              <a:t> when dealing with skewed data or extreme values. Unlike the mean, the median doesn’t get distorted by a few very large or very small numbers — which makes it a much more </a:t>
            </a:r>
            <a:r>
              <a:rPr lang="en-US" b="1" i="1" dirty="0"/>
              <a:t>robust indicator</a:t>
            </a:r>
            <a:r>
              <a:rPr lang="en-US" i="1" dirty="0"/>
              <a:t> of what’s typical in many real-world situations.</a:t>
            </a:r>
          </a:p>
          <a:p>
            <a:r>
              <a:rPr lang="en-US" i="1" dirty="0"/>
              <a:t>In this part, we’ll explore what the median tells us, how to calculate it, and why it stays stable even when outliers are present — like a CEO’s salary.</a:t>
            </a:r>
          </a:p>
          <a:p>
            <a:r>
              <a:rPr lang="en-US" i="1" dirty="0"/>
              <a:t>So while the mean might tell you the average, the median often tells you what’s fair.</a:t>
            </a:r>
          </a:p>
          <a:p>
            <a:pPr rtl="0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B54652F-F80C-A937-3C08-7D2BDCA6004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29913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ABCAAE-61AA-BBBE-8063-37A5711CA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8F859192-4700-E592-767B-B815777558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ABA536EF-5F45-125E-70AC-2BDC559280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r>
              <a:rPr lang="en-US" dirty="0"/>
              <a:t>Let’s now focus on the </a:t>
            </a:r>
            <a:r>
              <a:rPr lang="en-US" b="1" dirty="0"/>
              <a:t>median</a:t>
            </a:r>
            <a:r>
              <a:rPr lang="en-US" dirty="0"/>
              <a:t>, the second measure of central tendency.</a:t>
            </a:r>
          </a:p>
          <a:p>
            <a:endParaRPr lang="en-US" i="1" dirty="0"/>
          </a:p>
          <a:p>
            <a:r>
              <a:rPr lang="en-US" i="1" dirty="0"/>
              <a:t>The median is the </a:t>
            </a:r>
            <a:r>
              <a:rPr lang="en-US" b="1" i="1" dirty="0"/>
              <a:t>middle value</a:t>
            </a:r>
            <a:r>
              <a:rPr lang="en-US" i="1" dirty="0"/>
              <a:t> when your data is ordered. It literally splits your dataset into two equal halves.</a:t>
            </a:r>
          </a:p>
          <a:p>
            <a:endParaRPr lang="en-US" i="1" dirty="0"/>
          </a:p>
          <a:p>
            <a:r>
              <a:rPr lang="en-US" i="1" dirty="0"/>
              <a:t>This measure is </a:t>
            </a:r>
            <a:r>
              <a:rPr lang="en-US" b="1" i="1" dirty="0"/>
              <a:t>especially powerful</a:t>
            </a:r>
            <a:r>
              <a:rPr lang="en-US" i="1" dirty="0"/>
              <a:t> when dealing with skewed data or extreme values. Unlike the mean, the median doesn’t get distorted by a few very large or very small numbers — which makes it a much more </a:t>
            </a:r>
            <a:r>
              <a:rPr lang="en-US" b="1" i="1" dirty="0"/>
              <a:t>robust indicator</a:t>
            </a:r>
            <a:r>
              <a:rPr lang="en-US" i="1" dirty="0"/>
              <a:t> of what’s typical in many real-world situations.</a:t>
            </a:r>
          </a:p>
          <a:p>
            <a:r>
              <a:rPr lang="en-US" i="1" dirty="0"/>
              <a:t>In this part, we’ll explore what the median tells us, how to calculate it, and why it stays stable even when outliers are present — like a CEO’s salary.</a:t>
            </a:r>
          </a:p>
          <a:p>
            <a:r>
              <a:rPr lang="en-US" i="1" dirty="0"/>
              <a:t>So while the mean might tell you the average, the median often tells you what’s fair.</a:t>
            </a:r>
          </a:p>
          <a:p>
            <a:pPr rtl="0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75B615E-1150-37AB-ED8F-2A78D17179A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794732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EFF5AA-C418-B19F-47C1-408426B78C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>
            <a:extLst>
              <a:ext uri="{FF2B5EF4-FFF2-40B4-BE49-F238E27FC236}">
                <a16:creationId xmlns:a16="http://schemas.microsoft.com/office/drawing/2014/main" id="{9406CED5-6D56-FD71-0E33-158159AD6D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>
            <a:extLst>
              <a:ext uri="{FF2B5EF4-FFF2-40B4-BE49-F238E27FC236}">
                <a16:creationId xmlns:a16="http://schemas.microsoft.com/office/drawing/2014/main" id="{65A275BC-0D0C-0194-5B6E-188DB901B0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r>
              <a:rPr lang="en-US" dirty="0"/>
              <a:t>Let’s now focus on the </a:t>
            </a:r>
            <a:r>
              <a:rPr lang="en-US" b="1" dirty="0"/>
              <a:t>median</a:t>
            </a:r>
            <a:r>
              <a:rPr lang="en-US" dirty="0"/>
              <a:t>, the second measure of central tendency.</a:t>
            </a:r>
          </a:p>
          <a:p>
            <a:endParaRPr lang="en-US" i="1" dirty="0"/>
          </a:p>
          <a:p>
            <a:r>
              <a:rPr lang="en-US" i="1" dirty="0"/>
              <a:t>The median is the </a:t>
            </a:r>
            <a:r>
              <a:rPr lang="en-US" b="1" i="1" dirty="0"/>
              <a:t>middle value</a:t>
            </a:r>
            <a:r>
              <a:rPr lang="en-US" i="1" dirty="0"/>
              <a:t> when your data is ordered. It literally splits your dataset into two equal halves.</a:t>
            </a:r>
          </a:p>
          <a:p>
            <a:endParaRPr lang="en-US" i="1" dirty="0"/>
          </a:p>
          <a:p>
            <a:r>
              <a:rPr lang="en-US" i="1" dirty="0"/>
              <a:t>This measure is </a:t>
            </a:r>
            <a:r>
              <a:rPr lang="en-US" b="1" i="1" dirty="0"/>
              <a:t>especially powerful</a:t>
            </a:r>
            <a:r>
              <a:rPr lang="en-US" i="1" dirty="0"/>
              <a:t> when dealing with skewed data or extreme values. Unlike the mean, the median doesn’t get distorted by a few very large or very small numbers — which makes it a much more </a:t>
            </a:r>
            <a:r>
              <a:rPr lang="en-US" b="1" i="1" dirty="0"/>
              <a:t>robust indicator</a:t>
            </a:r>
            <a:r>
              <a:rPr lang="en-US" i="1" dirty="0"/>
              <a:t> of what’s typical in many real-world situations.</a:t>
            </a:r>
          </a:p>
          <a:p>
            <a:r>
              <a:rPr lang="en-US" i="1" dirty="0"/>
              <a:t>In this part, we’ll explore what the median tells us, how to calculate it, and why it stays stable even when outliers are present — like a CEO’s salary.</a:t>
            </a:r>
          </a:p>
          <a:p>
            <a:r>
              <a:rPr lang="en-US" i="1" dirty="0"/>
              <a:t>So while the mean might tell you the average, the median often tells you what’s fair.</a:t>
            </a:r>
          </a:p>
          <a:p>
            <a:pPr rtl="0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4B11883-EDFD-B54D-5280-379B685D8F7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6336304E-FDE3-4B4F-A3B7-EBE87F3FA5E2}" type="slidenum">
              <a:rPr lang="fr-FR" smtClean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9219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13">
            <a:extLst>
              <a:ext uri="{FF2B5EF4-FFF2-40B4-BE49-F238E27FC236}">
                <a16:creationId xmlns:a16="http://schemas.microsoft.com/office/drawing/2014/main" id="{4CBBF2B8-706E-B44D-97A9-0D39894DD103}"/>
              </a:ext>
            </a:extLst>
          </p:cNvPr>
          <p:cNvSpPr/>
          <p:nvPr userDrawn="1"/>
        </p:nvSpPr>
        <p:spPr>
          <a:xfrm>
            <a:off x="0" y="946150"/>
            <a:ext cx="3413125" cy="507853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4059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rtl="0"/>
            <a:r>
              <a:rPr lang="fr-FR" noProof="0" dirty="0"/>
              <a:t>Le sous-titre vient ici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4059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fr-FR" noProof="0" dirty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1001" y="927100"/>
            <a:ext cx="5107104" cy="5107104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507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e 3">
            <a:extLst>
              <a:ext uri="{FF2B5EF4-FFF2-40B4-BE49-F238E27FC236}">
                <a16:creationId xmlns:a16="http://schemas.microsoft.com/office/drawing/2014/main" id="{A3810CFD-79E6-B72B-CEA1-215AAF66B3B1}"/>
              </a:ext>
            </a:extLst>
          </p:cNvPr>
          <p:cNvSpPr/>
          <p:nvPr userDrawn="1"/>
        </p:nvSpPr>
        <p:spPr>
          <a:xfrm>
            <a:off x="474441" y="701041"/>
            <a:ext cx="5621559" cy="5593080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38849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520346-C48D-9154-4B3A-BC0A857667BD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  <p:sp>
        <p:nvSpPr>
          <p:cNvPr id="5" name="Ovale 14">
            <a:extLst>
              <a:ext uri="{FF2B5EF4-FFF2-40B4-BE49-F238E27FC236}">
                <a16:creationId xmlns:a16="http://schemas.microsoft.com/office/drawing/2014/main" id="{8031AE70-6869-01C6-A2C4-A0EA198A2A4B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CEC908-6DAD-0441-5F48-763968F5C814}"/>
              </a:ext>
            </a:extLst>
          </p:cNvPr>
          <p:cNvSpPr txBox="1"/>
          <p:nvPr userDrawn="1"/>
        </p:nvSpPr>
        <p:spPr>
          <a:xfrm>
            <a:off x="11226800" y="6417385"/>
            <a:ext cx="57859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fld id="{9EC71654-96A5-4280-94F3-931C61A9F92C}" type="slidenum">
              <a:rPr lang="fr-FR" sz="1100" noProof="0" smtClean="0">
                <a:solidFill>
                  <a:schemeClr val="bg1"/>
                </a:solidFill>
              </a:rPr>
              <a:pPr algn="ctr"/>
              <a:t>‹#›</a:t>
            </a:fld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589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’équip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e 22">
            <a:extLst>
              <a:ext uri="{FF2B5EF4-FFF2-40B4-BE49-F238E27FC236}">
                <a16:creationId xmlns:a16="http://schemas.microsoft.com/office/drawing/2014/main" id="{687010E4-ADF2-486D-8DF7-B0FF38C6DADF}"/>
              </a:ext>
            </a:extLst>
          </p:cNvPr>
          <p:cNvSpPr/>
          <p:nvPr userDrawn="1"/>
        </p:nvSpPr>
        <p:spPr>
          <a:xfrm>
            <a:off x="954140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4" name="Ovale 23">
            <a:extLst>
              <a:ext uri="{FF2B5EF4-FFF2-40B4-BE49-F238E27FC236}">
                <a16:creationId xmlns:a16="http://schemas.microsoft.com/office/drawing/2014/main" id="{9159AA79-2237-4A27-BBC2-D44032158D19}"/>
              </a:ext>
            </a:extLst>
          </p:cNvPr>
          <p:cNvSpPr/>
          <p:nvPr userDrawn="1"/>
        </p:nvSpPr>
        <p:spPr>
          <a:xfrm>
            <a:off x="3807539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5" name="Ovale 24">
            <a:extLst>
              <a:ext uri="{FF2B5EF4-FFF2-40B4-BE49-F238E27FC236}">
                <a16:creationId xmlns:a16="http://schemas.microsoft.com/office/drawing/2014/main" id="{0272B962-9566-42D2-B4C3-E7AA81884A83}"/>
              </a:ext>
            </a:extLst>
          </p:cNvPr>
          <p:cNvSpPr/>
          <p:nvPr userDrawn="1"/>
        </p:nvSpPr>
        <p:spPr>
          <a:xfrm>
            <a:off x="6646275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6" name="Ovale 25">
            <a:extLst>
              <a:ext uri="{FF2B5EF4-FFF2-40B4-BE49-F238E27FC236}">
                <a16:creationId xmlns:a16="http://schemas.microsoft.com/office/drawing/2014/main" id="{19733285-016C-4C38-816C-83D30C075C70}"/>
              </a:ext>
            </a:extLst>
          </p:cNvPr>
          <p:cNvSpPr/>
          <p:nvPr userDrawn="1"/>
        </p:nvSpPr>
        <p:spPr>
          <a:xfrm>
            <a:off x="9498658" y="1698469"/>
            <a:ext cx="1729332" cy="1729332"/>
          </a:xfrm>
          <a:prstGeom prst="ellipse">
            <a:avLst/>
          </a:prstGeom>
          <a:solidFill>
            <a:schemeClr val="tx1">
              <a:alpha val="1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0" name="Forme libre : Forme 19">
            <a:extLst>
              <a:ext uri="{FF2B5EF4-FFF2-40B4-BE49-F238E27FC236}">
                <a16:creationId xmlns:a16="http://schemas.microsoft.com/office/drawing/2014/main" id="{EF40DBA4-AB63-4B47-B37F-BCC3D59B5392}"/>
              </a:ext>
            </a:extLst>
          </p:cNvPr>
          <p:cNvSpPr/>
          <p:nvPr userDrawn="1"/>
        </p:nvSpPr>
        <p:spPr>
          <a:xfrm>
            <a:off x="4011967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1" name="Forme libre : Forme 20">
            <a:extLst>
              <a:ext uri="{FF2B5EF4-FFF2-40B4-BE49-F238E27FC236}">
                <a16:creationId xmlns:a16="http://schemas.microsoft.com/office/drawing/2014/main" id="{33EF0AFB-D099-4FF1-8963-7DA87268867F}"/>
              </a:ext>
            </a:extLst>
          </p:cNvPr>
          <p:cNvSpPr/>
          <p:nvPr userDrawn="1"/>
        </p:nvSpPr>
        <p:spPr>
          <a:xfrm>
            <a:off x="6850703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2" name="Forme libre : Forme 21">
            <a:extLst>
              <a:ext uri="{FF2B5EF4-FFF2-40B4-BE49-F238E27FC236}">
                <a16:creationId xmlns:a16="http://schemas.microsoft.com/office/drawing/2014/main" id="{6872C96E-9AF3-4FA0-8180-C213C7F2209E}"/>
              </a:ext>
            </a:extLst>
          </p:cNvPr>
          <p:cNvSpPr/>
          <p:nvPr userDrawn="1"/>
        </p:nvSpPr>
        <p:spPr>
          <a:xfrm>
            <a:off x="9703086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7" name="Forme libre : Forme 16">
            <a:extLst>
              <a:ext uri="{FF2B5EF4-FFF2-40B4-BE49-F238E27FC236}">
                <a16:creationId xmlns:a16="http://schemas.microsoft.com/office/drawing/2014/main" id="{3A08BE29-CFA5-4E0D-9DBE-A430AE1B8072}"/>
              </a:ext>
            </a:extLst>
          </p:cNvPr>
          <p:cNvSpPr/>
          <p:nvPr userDrawn="1"/>
        </p:nvSpPr>
        <p:spPr>
          <a:xfrm>
            <a:off x="1158568" y="1778212"/>
            <a:ext cx="1320476" cy="362088"/>
          </a:xfrm>
          <a:custGeom>
            <a:avLst/>
            <a:gdLst>
              <a:gd name="connsiteX0" fmla="*/ 660238 w 1320476"/>
              <a:gd name="connsiteY0" fmla="*/ 0 h 362088"/>
              <a:gd name="connsiteX1" fmla="*/ 1312051 w 1320476"/>
              <a:gd name="connsiteY1" fmla="*/ 346566 h 362088"/>
              <a:gd name="connsiteX2" fmla="*/ 1320476 w 1320476"/>
              <a:gd name="connsiteY2" fmla="*/ 362088 h 362088"/>
              <a:gd name="connsiteX3" fmla="*/ 0 w 1320476"/>
              <a:gd name="connsiteY3" fmla="*/ 362088 h 362088"/>
              <a:gd name="connsiteX4" fmla="*/ 8425 w 1320476"/>
              <a:gd name="connsiteY4" fmla="*/ 346566 h 362088"/>
              <a:gd name="connsiteX5" fmla="*/ 660238 w 1320476"/>
              <a:gd name="connsiteY5" fmla="*/ 0 h 36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20476" h="362088">
                <a:moveTo>
                  <a:pt x="660238" y="0"/>
                </a:moveTo>
                <a:cubicBezTo>
                  <a:pt x="931569" y="0"/>
                  <a:pt x="1170791" y="137473"/>
                  <a:pt x="1312051" y="346566"/>
                </a:cubicBezTo>
                <a:lnTo>
                  <a:pt x="1320476" y="362088"/>
                </a:lnTo>
                <a:lnTo>
                  <a:pt x="0" y="362088"/>
                </a:lnTo>
                <a:lnTo>
                  <a:pt x="8425" y="346566"/>
                </a:lnTo>
                <a:cubicBezTo>
                  <a:pt x="149685" y="137473"/>
                  <a:pt x="388907" y="0"/>
                  <a:pt x="66023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9" name="Ovale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3" name="Espace réservé d’image 2">
            <a:extLst>
              <a:ext uri="{FF2B5EF4-FFF2-40B4-BE49-F238E27FC236}">
                <a16:creationId xmlns:a16="http://schemas.microsoft.com/office/drawing/2014/main" id="{B1B995BE-66C2-4379-885F-4BE069DA39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03638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sp>
        <p:nvSpPr>
          <p:cNvPr id="11" name="Espace réservé d’image 2">
            <a:extLst>
              <a:ext uri="{FF2B5EF4-FFF2-40B4-BE49-F238E27FC236}">
                <a16:creationId xmlns:a16="http://schemas.microsoft.com/office/drawing/2014/main" id="{9B56B6C6-9F3C-4E80-BBAD-280E697B89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57037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sp>
        <p:nvSpPr>
          <p:cNvPr id="12" name="Espace réservé d’image 2">
            <a:extLst>
              <a:ext uri="{FF2B5EF4-FFF2-40B4-BE49-F238E27FC236}">
                <a16:creationId xmlns:a16="http://schemas.microsoft.com/office/drawing/2014/main" id="{54704160-1ED7-4B90-8963-0F887C73E94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95773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sp>
        <p:nvSpPr>
          <p:cNvPr id="13" name="Espace réservé d’image 2">
            <a:extLst>
              <a:ext uri="{FF2B5EF4-FFF2-40B4-BE49-F238E27FC236}">
                <a16:creationId xmlns:a16="http://schemas.microsoft.com/office/drawing/2014/main" id="{36610597-6A76-4A06-82A5-A8FFC5BAEA0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648156" y="1848535"/>
            <a:ext cx="1430337" cy="1430337"/>
          </a:xfrm>
          <a:prstGeom prst="ellipse">
            <a:avLst/>
          </a:prstGeom>
          <a:solidFill>
            <a:schemeClr val="bg2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sp>
        <p:nvSpPr>
          <p:cNvPr id="27" name="Espace réservé du contenu 2">
            <a:extLst>
              <a:ext uri="{FF2B5EF4-FFF2-40B4-BE49-F238E27FC236}">
                <a16:creationId xmlns:a16="http://schemas.microsoft.com/office/drawing/2014/main" id="{FF56D2E5-86E4-473A-A62F-B7029E5B25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454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8" name="Espace réservé du contenu 2">
            <a:extLst>
              <a:ext uri="{FF2B5EF4-FFF2-40B4-BE49-F238E27FC236}">
                <a16:creationId xmlns:a16="http://schemas.microsoft.com/office/drawing/2014/main" id="{93934E34-6CC7-492D-9515-EBEC72EFF4CB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524454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fr-FR" noProof="0" dirty="0"/>
              <a:t>Cadre 01</a:t>
            </a:r>
          </a:p>
        </p:txBody>
      </p:sp>
      <p:sp>
        <p:nvSpPr>
          <p:cNvPr id="29" name="Espace réservé du contenu 2">
            <a:extLst>
              <a:ext uri="{FF2B5EF4-FFF2-40B4-BE49-F238E27FC236}">
                <a16:creationId xmlns:a16="http://schemas.microsoft.com/office/drawing/2014/main" id="{E4E27467-A1AA-4773-AAB5-A96267FBD712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3377853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0" name="Espace réservé du contenu 2">
            <a:extLst>
              <a:ext uri="{FF2B5EF4-FFF2-40B4-BE49-F238E27FC236}">
                <a16:creationId xmlns:a16="http://schemas.microsoft.com/office/drawing/2014/main" id="{6CABD5EB-4A8B-448B-8ED1-B8B420815B2D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3377853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fr-FR" noProof="0" dirty="0"/>
              <a:t>Cadre 01</a:t>
            </a:r>
          </a:p>
        </p:txBody>
      </p:sp>
      <p:sp>
        <p:nvSpPr>
          <p:cNvPr id="31" name="Espace réservé du contenu 2">
            <a:extLst>
              <a:ext uri="{FF2B5EF4-FFF2-40B4-BE49-F238E27FC236}">
                <a16:creationId xmlns:a16="http://schemas.microsoft.com/office/drawing/2014/main" id="{0D86883C-E501-47FF-AE1A-E9CE8B71B421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6216589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2" name="Espace réservé du contenu 2">
            <a:extLst>
              <a:ext uri="{FF2B5EF4-FFF2-40B4-BE49-F238E27FC236}">
                <a16:creationId xmlns:a16="http://schemas.microsoft.com/office/drawing/2014/main" id="{3683A037-F698-4CC9-904D-F377D71F690F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6216589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fr-FR" noProof="0" dirty="0"/>
              <a:t>Cadre 01</a:t>
            </a:r>
          </a:p>
        </p:txBody>
      </p:sp>
      <p:sp>
        <p:nvSpPr>
          <p:cNvPr id="33" name="Espace réservé du contenu 2">
            <a:extLst>
              <a:ext uri="{FF2B5EF4-FFF2-40B4-BE49-F238E27FC236}">
                <a16:creationId xmlns:a16="http://schemas.microsoft.com/office/drawing/2014/main" id="{0A095594-2B82-44ED-8C9B-DA7C4D3D2872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9068972" y="4052306"/>
            <a:ext cx="2588705" cy="1749005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4" name="Espace réservé du contenu 2">
            <a:extLst>
              <a:ext uri="{FF2B5EF4-FFF2-40B4-BE49-F238E27FC236}">
                <a16:creationId xmlns:a16="http://schemas.microsoft.com/office/drawing/2014/main" id="{54CDD46A-22ED-48F5-9B5F-13B1B5C4B320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9068972" y="3539268"/>
            <a:ext cx="2588705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600" b="1" cap="all" baseline="0">
                <a:solidFill>
                  <a:srgbClr val="0D1D5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fr-FR" noProof="0" dirty="0"/>
              <a:t>Cadre 01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725763-0538-50B3-49D9-E960F4466C77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5038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 dirty="0"/>
              <a:t>courrier électronique</a:t>
            </a:r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E0FBE0E-A6B0-483E-93DD-5C20DA069DB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/>
            </a:lvl1pPr>
          </a:lstStyle>
          <a:p>
            <a:pPr marL="228600" lvl="0" indent="-228600" rtl="0"/>
            <a:r>
              <a:rPr lang="fr-FR" noProof="0" dirty="0"/>
              <a:t>Url site web ici</a:t>
            </a:r>
          </a:p>
        </p:txBody>
      </p:sp>
      <p:pic>
        <p:nvPicPr>
          <p:cNvPr id="17" name="Graphisme 16" descr="Envelop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18" name="Graphisme 17" descr="Réseau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2CE9908F-CF81-43F9-880A-401D0C0F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429000"/>
            <a:ext cx="5011410" cy="65144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accent1"/>
                </a:solidFill>
                <a:ea typeface="+mn-ea"/>
                <a:cs typeface="+mn-cs"/>
              </a:defRPr>
            </a:lvl1pPr>
          </a:lstStyle>
          <a:p>
            <a:pPr marL="0" lvl="0"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52432A-A0B0-1058-586E-D11950BCF882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  <p:sp>
        <p:nvSpPr>
          <p:cNvPr id="6" name="Rectangle 13">
            <a:extLst>
              <a:ext uri="{FF2B5EF4-FFF2-40B4-BE49-F238E27FC236}">
                <a16:creationId xmlns:a16="http://schemas.microsoft.com/office/drawing/2014/main" id="{6962BDB2-D0AB-5E22-73AC-E91AF4C3907E}"/>
              </a:ext>
            </a:extLst>
          </p:cNvPr>
          <p:cNvSpPr/>
          <p:nvPr userDrawn="1"/>
        </p:nvSpPr>
        <p:spPr>
          <a:xfrm>
            <a:off x="-1200638" y="728545"/>
            <a:ext cx="4686788" cy="530566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8" name="Ovale 3">
            <a:extLst>
              <a:ext uri="{FF2B5EF4-FFF2-40B4-BE49-F238E27FC236}">
                <a16:creationId xmlns:a16="http://schemas.microsoft.com/office/drawing/2014/main" id="{B7EC228F-CA6C-3562-58CD-F5D3A8931A7A}"/>
              </a:ext>
            </a:extLst>
          </p:cNvPr>
          <p:cNvSpPr/>
          <p:nvPr userDrawn="1"/>
        </p:nvSpPr>
        <p:spPr>
          <a:xfrm>
            <a:off x="577688" y="595422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37136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 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Graphisme 18" descr="Enveloppe">
            <a:extLst>
              <a:ext uri="{FF2B5EF4-FFF2-40B4-BE49-F238E27FC236}">
                <a16:creationId xmlns:a16="http://schemas.microsoft.com/office/drawing/2014/main" id="{A686352B-226C-4579-B831-0DC14EC3895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0" name="Graphisme 19" descr="Réseau">
            <a:extLst>
              <a:ext uri="{FF2B5EF4-FFF2-40B4-BE49-F238E27FC236}">
                <a16:creationId xmlns:a16="http://schemas.microsoft.com/office/drawing/2014/main" id="{460C8169-012B-451A-A6C2-6FEC0DC82AF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1" name="Sous-titr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 noProof="0" dirty="0"/>
              <a:t>courrier électronique</a:t>
            </a:r>
          </a:p>
        </p:txBody>
      </p:sp>
      <p:sp>
        <p:nvSpPr>
          <p:cNvPr id="22" name="Espace réservé du texte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 rtl="0"/>
            <a:r>
              <a:rPr lang="fr-FR" noProof="0" dirty="0"/>
              <a:t>Url site web ici</a:t>
            </a:r>
          </a:p>
        </p:txBody>
      </p:sp>
      <p:sp>
        <p:nvSpPr>
          <p:cNvPr id="18" name="Titre 1">
            <a:extLst>
              <a:ext uri="{FF2B5EF4-FFF2-40B4-BE49-F238E27FC236}">
                <a16:creationId xmlns:a16="http://schemas.microsoft.com/office/drawing/2014/main" id="{525B5135-F466-4A63-A42C-3BB2BAA7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9778" y="3158641"/>
            <a:ext cx="5011410" cy="921807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rtl="0"/>
            <a:r>
              <a:rPr lang="en-US" noProof="0"/>
              <a:t>Click to edit Master title style</a:t>
            </a:r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8101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6" name="Ovale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 noProof="0" dirty="0"/>
              <a:t>Le sous-titre vient ici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fr-FR" noProof="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B3707CB-8F35-D917-8891-54BCA697BA5F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chemeClr val="bg1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chemeClr val="bg1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90578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rtlCol="0"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21" name="Espace réservé du texte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4D4E2E-3C74-203C-981D-A7C573131B4D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chemeClr val="bg1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chemeClr val="bg1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5441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27" name="Espace réservé du contenu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EF788279-D710-447A-9E71-4D1344575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801B128-8CD3-6C1A-4BEF-92093750CC9A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97589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e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orme libre 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0" name="Forme libre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2" name="Forme libre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14" name="Espace réservé du contenu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17" name="Espace réservé du contenu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19DEF115-82C2-4E9D-A22C-8DA561FB3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5EB9D06-4406-57A0-2D56-983780EFA8D1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9342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e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orme libre 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3" name="Forme libre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4" name="Forme libre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14" name="Espace réservé du texte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7" name="Espace réservé du contenu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18" name="Espace réservé du texte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9" name="Espace réservé du contenu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 rtlCol="0"/>
          <a:lstStyle/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25" name="Titre 1">
            <a:extLst>
              <a:ext uri="{FF2B5EF4-FFF2-40B4-BE49-F238E27FC236}">
                <a16:creationId xmlns:a16="http://schemas.microsoft.com/office/drawing/2014/main" id="{AE3770E9-CB74-47B0-8229-91F6F7560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764A9D-4A64-EAE6-0ECE-6DF7739D6329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7946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’image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sp>
        <p:nvSpPr>
          <p:cNvPr id="19" name="Titr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20" name="Espace réservé du texte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3" name="Rectangle 13">
            <a:extLst>
              <a:ext uri="{FF2B5EF4-FFF2-40B4-BE49-F238E27FC236}">
                <a16:creationId xmlns:a16="http://schemas.microsoft.com/office/drawing/2014/main" id="{551326AA-5942-DF13-4836-DC9F0D7C83CD}"/>
              </a:ext>
            </a:extLst>
          </p:cNvPr>
          <p:cNvSpPr/>
          <p:nvPr userDrawn="1"/>
        </p:nvSpPr>
        <p:spPr>
          <a:xfrm>
            <a:off x="8593121" y="768485"/>
            <a:ext cx="3598879" cy="5305662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D7FE6334-9EA3-2851-0B15-5E4EDB7103FE}"/>
              </a:ext>
            </a:extLst>
          </p:cNvPr>
          <p:cNvSpPr/>
          <p:nvPr userDrawn="1"/>
        </p:nvSpPr>
        <p:spPr>
          <a:xfrm>
            <a:off x="5935375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3D58FA8-7E72-1B67-3A6B-9A8001EF8081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185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lide_0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rtlCol="0"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 noProof="0" dirty="0"/>
              <a:t>Le sous-titre vient ici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 rtlCol="0"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fr-FR" noProof="0" dirty="0"/>
          </a:p>
        </p:txBody>
      </p:sp>
      <p:sp>
        <p:nvSpPr>
          <p:cNvPr id="13" name="Espace réservé d’image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504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5E79295A-6329-DCD2-C50F-8266607D726E}"/>
              </a:ext>
            </a:extLst>
          </p:cNvPr>
          <p:cNvSpPr txBox="1"/>
          <p:nvPr userDrawn="1"/>
        </p:nvSpPr>
        <p:spPr>
          <a:xfrm>
            <a:off x="6343650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b="1" noProof="0" dirty="0">
                <a:solidFill>
                  <a:schemeClr val="bg1"/>
                </a:solidFill>
                <a:latin typeface="Abadi" panose="020B0604020104020204" pitchFamily="34" charset="0"/>
              </a:rPr>
              <a:t>Gestion commerciale et techniques de vente</a:t>
            </a:r>
          </a:p>
        </p:txBody>
      </p:sp>
      <p:sp>
        <p:nvSpPr>
          <p:cNvPr id="7" name="Forme libre 6">
            <a:extLst>
              <a:ext uri="{FF2B5EF4-FFF2-40B4-BE49-F238E27FC236}">
                <a16:creationId xmlns:a16="http://schemas.microsoft.com/office/drawing/2014/main" id="{1832B6A8-6A08-18E1-91EB-6DAAE10C2064}"/>
              </a:ext>
            </a:extLst>
          </p:cNvPr>
          <p:cNvSpPr>
            <a:spLocks/>
          </p:cNvSpPr>
          <p:nvPr userDrawn="1"/>
        </p:nvSpPr>
        <p:spPr bwMode="auto">
          <a:xfrm rot="18900000">
            <a:off x="137557" y="799106"/>
            <a:ext cx="3908719" cy="7654304"/>
          </a:xfrm>
          <a:custGeom>
            <a:avLst/>
            <a:gdLst>
              <a:gd name="T0" fmla="*/ 0 w 196"/>
              <a:gd name="T1" fmla="*/ 198 h 393"/>
              <a:gd name="T2" fmla="*/ 157 w 196"/>
              <a:gd name="T3" fmla="*/ 8 h 393"/>
              <a:gd name="T4" fmla="*/ 192 w 196"/>
              <a:gd name="T5" fmla="*/ 22 h 393"/>
              <a:gd name="T6" fmla="*/ 167 w 196"/>
              <a:gd name="T7" fmla="*/ 56 h 393"/>
              <a:gd name="T8" fmla="*/ 48 w 196"/>
              <a:gd name="T9" fmla="*/ 198 h 393"/>
              <a:gd name="T10" fmla="*/ 170 w 196"/>
              <a:gd name="T11" fmla="*/ 339 h 393"/>
              <a:gd name="T12" fmla="*/ 193 w 196"/>
              <a:gd name="T13" fmla="*/ 372 h 393"/>
              <a:gd name="T14" fmla="*/ 160 w 196"/>
              <a:gd name="T15" fmla="*/ 387 h 393"/>
              <a:gd name="T16" fmla="*/ 0 w 196"/>
              <a:gd name="T17" fmla="*/ 198 h 3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6" h="393">
                <a:moveTo>
                  <a:pt x="0" y="198"/>
                </a:moveTo>
                <a:cubicBezTo>
                  <a:pt x="0" y="103"/>
                  <a:pt x="64" y="26"/>
                  <a:pt x="157" y="8"/>
                </a:cubicBezTo>
                <a:cubicBezTo>
                  <a:pt x="171" y="6"/>
                  <a:pt x="188" y="0"/>
                  <a:pt x="192" y="22"/>
                </a:cubicBezTo>
                <a:cubicBezTo>
                  <a:pt x="196" y="41"/>
                  <a:pt x="190" y="52"/>
                  <a:pt x="167" y="56"/>
                </a:cubicBezTo>
                <a:cubicBezTo>
                  <a:pt x="95" y="70"/>
                  <a:pt x="47" y="129"/>
                  <a:pt x="48" y="198"/>
                </a:cubicBezTo>
                <a:cubicBezTo>
                  <a:pt x="48" y="267"/>
                  <a:pt x="97" y="325"/>
                  <a:pt x="170" y="339"/>
                </a:cubicBezTo>
                <a:cubicBezTo>
                  <a:pt x="191" y="343"/>
                  <a:pt x="195" y="354"/>
                  <a:pt x="193" y="372"/>
                </a:cubicBezTo>
                <a:cubicBezTo>
                  <a:pt x="190" y="393"/>
                  <a:pt x="174" y="389"/>
                  <a:pt x="160" y="387"/>
                </a:cubicBezTo>
                <a:cubicBezTo>
                  <a:pt x="70" y="375"/>
                  <a:pt x="0" y="293"/>
                  <a:pt x="0" y="198"/>
                </a:cubicBezTo>
                <a:close/>
              </a:path>
            </a:pathLst>
          </a:custGeom>
          <a:solidFill>
            <a:schemeClr val="bg2">
              <a:alpha val="91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3121408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7333" userDrawn="1">
          <p15:clr>
            <a:srgbClr val="FBAE40"/>
          </p15:clr>
        </p15:guide>
        <p15:guide id="4" pos="362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e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orme libre 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2" name="Forme libre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  <p:sp>
          <p:nvSpPr>
            <p:cNvPr id="23" name="Forme libre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fr-FR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17" name="Espace réservé du texte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9E71A4-4A4F-A6FF-B037-79CAAE20A8D5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531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’en-tête de section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rtlCol="0"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CB5603-8A62-4D45-B6EF-0D7E2D5FC4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139388" y="1154832"/>
            <a:ext cx="7900525" cy="76446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 dirty="0"/>
              <a:t>Le texte factice vient ici</a:t>
            </a:r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15" name="Espace réservé d’image 14">
            <a:extLst>
              <a:ext uri="{FF2B5EF4-FFF2-40B4-BE49-F238E27FC236}">
                <a16:creationId xmlns:a16="http://schemas.microsoft.com/office/drawing/2014/main" id="{B5A30B6B-EEDB-4142-8138-D50F5A307D7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993041" y="2270376"/>
            <a:ext cx="6206400" cy="4587625"/>
          </a:xfrm>
          <a:custGeom>
            <a:avLst/>
            <a:gdLst>
              <a:gd name="connsiteX0" fmla="*/ 3103200 w 6206400"/>
              <a:gd name="connsiteY0" fmla="*/ 0 h 4587625"/>
              <a:gd name="connsiteX1" fmla="*/ 6206400 w 6206400"/>
              <a:gd name="connsiteY1" fmla="*/ 3103200 h 4587625"/>
              <a:gd name="connsiteX2" fmla="*/ 5831861 w 6206400"/>
              <a:gd name="connsiteY2" fmla="*/ 4582370 h 4587625"/>
              <a:gd name="connsiteX3" fmla="*/ 5828668 w 6206400"/>
              <a:gd name="connsiteY3" fmla="*/ 4587625 h 4587625"/>
              <a:gd name="connsiteX4" fmla="*/ 377733 w 6206400"/>
              <a:gd name="connsiteY4" fmla="*/ 4587625 h 4587625"/>
              <a:gd name="connsiteX5" fmla="*/ 374540 w 6206400"/>
              <a:gd name="connsiteY5" fmla="*/ 4582370 h 4587625"/>
              <a:gd name="connsiteX6" fmla="*/ 0 w 6206400"/>
              <a:gd name="connsiteY6" fmla="*/ 3103200 h 4587625"/>
              <a:gd name="connsiteX7" fmla="*/ 3103200 w 6206400"/>
              <a:gd name="connsiteY7" fmla="*/ 0 h 458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06400" h="4587625">
                <a:moveTo>
                  <a:pt x="3103200" y="0"/>
                </a:moveTo>
                <a:cubicBezTo>
                  <a:pt x="4817050" y="0"/>
                  <a:pt x="6206400" y="1389350"/>
                  <a:pt x="6206400" y="3103200"/>
                </a:cubicBezTo>
                <a:cubicBezTo>
                  <a:pt x="6206400" y="3638778"/>
                  <a:pt x="6070721" y="4142667"/>
                  <a:pt x="5831861" y="4582370"/>
                </a:cubicBezTo>
                <a:lnTo>
                  <a:pt x="5828668" y="4587625"/>
                </a:lnTo>
                <a:lnTo>
                  <a:pt x="377733" y="4587625"/>
                </a:lnTo>
                <a:lnTo>
                  <a:pt x="374540" y="4582370"/>
                </a:lnTo>
                <a:cubicBezTo>
                  <a:pt x="135679" y="4142667"/>
                  <a:pt x="0" y="3638778"/>
                  <a:pt x="0" y="3103200"/>
                </a:cubicBezTo>
                <a:cubicBezTo>
                  <a:pt x="0" y="1389350"/>
                  <a:pt x="1389350" y="0"/>
                  <a:pt x="3103200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F5677D09-47D7-CCF7-2824-73AE268C3491}"/>
              </a:ext>
            </a:extLst>
          </p:cNvPr>
          <p:cNvSpPr/>
          <p:nvPr userDrawn="1"/>
        </p:nvSpPr>
        <p:spPr>
          <a:xfrm>
            <a:off x="2725725" y="2057869"/>
            <a:ext cx="6740550" cy="6706402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75049557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avec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 rtlCol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23" name="Espace réservé d’image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 dirty="0"/>
              <a:t>Click icon to add picture</a:t>
            </a:r>
            <a:endParaRPr lang="fr-FR" noProof="0" dirty="0"/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 rtlCol="0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701AE4-277C-9A10-FE8A-9778D46D8C86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8F4D28FD-B22F-E8CD-6EAE-7714345CB627}"/>
              </a:ext>
            </a:extLst>
          </p:cNvPr>
          <p:cNvSpPr/>
          <p:nvPr userDrawn="1"/>
        </p:nvSpPr>
        <p:spPr>
          <a:xfrm>
            <a:off x="5595924" y="-1664724"/>
            <a:ext cx="7764475" cy="7725140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96208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 rtlCol="0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3" name="Espace réservé au contenu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 rtlCol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  <a:p>
            <a:pPr lvl="1" rtl="0"/>
            <a:r>
              <a:rPr lang="en-US" noProof="0"/>
              <a:t>Second level</a:t>
            </a:r>
          </a:p>
          <a:p>
            <a:pPr lvl="2" rtl="0"/>
            <a:r>
              <a:rPr lang="en-US" noProof="0"/>
              <a:t>Third level</a:t>
            </a:r>
          </a:p>
          <a:p>
            <a:pPr lvl="3" rtl="0"/>
            <a:r>
              <a:rPr lang="en-US" noProof="0"/>
              <a:t>Fourth level</a:t>
            </a:r>
          </a:p>
          <a:p>
            <a:pPr lvl="4" rtl="0"/>
            <a:r>
              <a:rPr lang="en-US" noProof="0"/>
              <a:t>Fifth level</a:t>
            </a:r>
            <a:endParaRPr lang="fr-FR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62871" y="988536"/>
            <a:ext cx="4329129" cy="4880927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219700" y="744537"/>
            <a:ext cx="5327650" cy="541972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8" name="Espace réservé d’image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6D5D98-9711-D54A-A698-B6CE8FFA62DB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986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2E4E194-63F1-4D43-AC02-75733DF045E9}"/>
              </a:ext>
            </a:extLst>
          </p:cNvPr>
          <p:cNvSpPr/>
          <p:nvPr userDrawn="1"/>
        </p:nvSpPr>
        <p:spPr>
          <a:xfrm>
            <a:off x="8308181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2" name="Ovale 21">
            <a:extLst>
              <a:ext uri="{FF2B5EF4-FFF2-40B4-BE49-F238E27FC236}">
                <a16:creationId xmlns:a16="http://schemas.microsoft.com/office/drawing/2014/main" id="{E799E3E2-888B-2343-9A63-F84C03265CB5}"/>
              </a:ext>
            </a:extLst>
          </p:cNvPr>
          <p:cNvSpPr>
            <a:spLocks noChangeAspect="1"/>
          </p:cNvSpPr>
          <p:nvPr userDrawn="1"/>
        </p:nvSpPr>
        <p:spPr>
          <a:xfrm>
            <a:off x="9833702" y="1823757"/>
            <a:ext cx="832104" cy="832104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3" name="Espace réservé d’image 11">
            <a:extLst>
              <a:ext uri="{FF2B5EF4-FFF2-40B4-BE49-F238E27FC236}">
                <a16:creationId xmlns:a16="http://schemas.microsoft.com/office/drawing/2014/main" id="{8FEDE8EF-5B7A-A741-9A56-D365CAE01B62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9998318" y="1988373"/>
            <a:ext cx="502873" cy="502873"/>
          </a:xfrm>
          <a:prstGeom prst="rect">
            <a:avLst/>
          </a:prstGeom>
          <a:noFill/>
        </p:spPr>
        <p:txBody>
          <a:bodyPr lIns="0" rIns="0" rtlCol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 dirty="0"/>
              <a:t>icône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55C1FB-E61C-4BBC-8179-D34908DEA1B6}"/>
              </a:ext>
            </a:extLst>
          </p:cNvPr>
          <p:cNvSpPr/>
          <p:nvPr userDrawn="1"/>
        </p:nvSpPr>
        <p:spPr>
          <a:xfrm>
            <a:off x="0" y="1630018"/>
            <a:ext cx="3883819" cy="437321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4" name="Ovale 3">
            <a:extLst>
              <a:ext uri="{FF2B5EF4-FFF2-40B4-BE49-F238E27FC236}">
                <a16:creationId xmlns:a16="http://schemas.microsoft.com/office/drawing/2014/main" id="{8C1E0992-271E-4948-9461-C7AA54AF8FEA}"/>
              </a:ext>
            </a:extLst>
          </p:cNvPr>
          <p:cNvSpPr>
            <a:spLocks noChangeAspect="1"/>
          </p:cNvSpPr>
          <p:nvPr userDrawn="1"/>
        </p:nvSpPr>
        <p:spPr>
          <a:xfrm>
            <a:off x="1526011" y="1823757"/>
            <a:ext cx="832104" cy="832104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9126" y="3207024"/>
            <a:ext cx="3445566" cy="2504663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6" name="Espace réservé d’image 5">
            <a:extLst>
              <a:ext uri="{FF2B5EF4-FFF2-40B4-BE49-F238E27FC236}">
                <a16:creationId xmlns:a16="http://schemas.microsoft.com/office/drawing/2014/main" id="{35B71D50-AA4B-4E0C-8F6A-0F64F2C8A8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883819" y="1630018"/>
            <a:ext cx="4424362" cy="4373217"/>
          </a:xfrm>
          <a:solidFill>
            <a:schemeClr val="bg2">
              <a:lumMod val="90000"/>
            </a:schemeClr>
          </a:solidFill>
        </p:spPr>
        <p:txBody>
          <a:bodyPr rtlCol="0" anchor="ctr"/>
          <a:lstStyle>
            <a:lvl1pPr marL="0" indent="0" algn="ctr">
              <a:buNone/>
              <a:defRPr/>
            </a:lvl1pPr>
          </a:lstStyle>
          <a:p>
            <a:pPr rtl="0"/>
            <a:r>
              <a:rPr lang="en-US" noProof="0"/>
              <a:t>Click icon to add picture</a:t>
            </a:r>
            <a:endParaRPr lang="fr-FR" noProof="0" dirty="0"/>
          </a:p>
        </p:txBody>
      </p:sp>
      <p:sp>
        <p:nvSpPr>
          <p:cNvPr id="17" name="Espace réservé du contenu 2">
            <a:extLst>
              <a:ext uri="{FF2B5EF4-FFF2-40B4-BE49-F238E27FC236}">
                <a16:creationId xmlns:a16="http://schemas.microsoft.com/office/drawing/2014/main" id="{147C9C38-5B17-467D-B581-EF28ECB11E8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527490" y="3207024"/>
            <a:ext cx="3445200" cy="2504663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219126" y="2711636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1" name="Espace réservé du contenu 2">
            <a:extLst>
              <a:ext uri="{FF2B5EF4-FFF2-40B4-BE49-F238E27FC236}">
                <a16:creationId xmlns:a16="http://schemas.microsoft.com/office/drawing/2014/main" id="{F694448B-800C-40EF-8F61-18C018E8374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527124" y="2711636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sz="1800" b="1" cap="all" baseline="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483B974E-5202-4EAD-9D55-4129C84BAE8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690627" y="1988373"/>
            <a:ext cx="502873" cy="502873"/>
          </a:xfrm>
          <a:prstGeom prst="rect">
            <a:avLst/>
          </a:prstGeom>
          <a:noFill/>
        </p:spPr>
        <p:txBody>
          <a:bodyPr lIns="0" rIns="0" rtlCol="0" anchor="ctr">
            <a:no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 dirty="0"/>
              <a:t>icône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6792E1-F742-3074-A5F9-070939893A6F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103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de 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B6EB0C6-606C-4AFB-8FF8-AB43606B95BD}"/>
              </a:ext>
            </a:extLst>
          </p:cNvPr>
          <p:cNvSpPr/>
          <p:nvPr userDrawn="1"/>
        </p:nvSpPr>
        <p:spPr>
          <a:xfrm>
            <a:off x="6599236" y="4707908"/>
            <a:ext cx="5592763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CE6D5A-A5C0-4B12-A26A-691D5743FA5C}"/>
              </a:ext>
            </a:extLst>
          </p:cNvPr>
          <p:cNvSpPr/>
          <p:nvPr userDrawn="1"/>
        </p:nvSpPr>
        <p:spPr>
          <a:xfrm>
            <a:off x="-82063" y="1648186"/>
            <a:ext cx="5709139" cy="100647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934" y="2863158"/>
            <a:ext cx="4074002" cy="2846648"/>
          </a:xfrm>
        </p:spPr>
        <p:txBody>
          <a:bodyPr lIns="0" tIns="0" rIns="0" bIns="0" rtlCol="0">
            <a:noAutofit/>
          </a:bodyPr>
          <a:lstStyle>
            <a:lvl1pPr marL="0" indent="0" algn="r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accent2"/>
              </a:solidFill>
            </a:endParaRPr>
          </a:p>
        </p:txBody>
      </p:sp>
      <p:sp>
        <p:nvSpPr>
          <p:cNvPr id="15" name="Ovale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6" name="Espace réservé du numéro de diapositive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 rtlCol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pPr rtl="0"/>
              <a:t>‹#›</a:t>
            </a:fld>
            <a:endParaRPr lang="fr-FR" noProof="0" dirty="0"/>
          </a:p>
        </p:txBody>
      </p:sp>
      <p:sp>
        <p:nvSpPr>
          <p:cNvPr id="20" name="Espace réservé du contenu 2">
            <a:extLst>
              <a:ext uri="{FF2B5EF4-FFF2-40B4-BE49-F238E27FC236}">
                <a16:creationId xmlns:a16="http://schemas.microsoft.com/office/drawing/2014/main" id="{FEB88DD7-AEB5-4718-AF2D-28B5B91ED715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1309370" y="1903728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r">
              <a:buNone/>
              <a:defRPr sz="1800" b="1" cap="all" baseline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fr-FR" noProof="0" dirty="0"/>
              <a:t>La rubrique 01 inclut ici</a:t>
            </a:r>
          </a:p>
        </p:txBody>
      </p:sp>
      <p:sp>
        <p:nvSpPr>
          <p:cNvPr id="23" name="Espace réservé du contenu 2">
            <a:extLst>
              <a:ext uri="{FF2B5EF4-FFF2-40B4-BE49-F238E27FC236}">
                <a16:creationId xmlns:a16="http://schemas.microsoft.com/office/drawing/2014/main" id="{E5123CE7-2F8A-489B-BD99-0C2A33ADF49A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7327918" y="1648186"/>
            <a:ext cx="4074002" cy="2834508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en-US" noProof="0"/>
              <a:t>Click to edit Master text styles</a:t>
            </a:r>
          </a:p>
        </p:txBody>
      </p:sp>
      <p:sp>
        <p:nvSpPr>
          <p:cNvPr id="25" name="Espace réservé du contenu 2">
            <a:extLst>
              <a:ext uri="{FF2B5EF4-FFF2-40B4-BE49-F238E27FC236}">
                <a16:creationId xmlns:a16="http://schemas.microsoft.com/office/drawing/2014/main" id="{07730BCF-AC2A-4FEC-8F01-63964DB444CF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7475709" y="4963450"/>
            <a:ext cx="3445566" cy="495389"/>
          </a:xfrm>
        </p:spPr>
        <p:txBody>
          <a:bodyPr lIns="0" tIns="0" rIns="0" bIns="0" rtlCol="0" anchor="ctr">
            <a:noAutofit/>
          </a:bodyPr>
          <a:lstStyle>
            <a:lvl1pPr marL="0" indent="0" algn="l">
              <a:buNone/>
              <a:defRPr sz="1800" b="1" cap="all" baseline="0">
                <a:solidFill>
                  <a:schemeClr val="accent3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</a:lstStyle>
          <a:p>
            <a:pPr lvl="0" rtl="0"/>
            <a:r>
              <a:rPr lang="fr-FR" noProof="0" dirty="0"/>
              <a:t>La rubrique 02 inclut ici</a:t>
            </a:r>
          </a:p>
        </p:txBody>
      </p:sp>
      <p:sp>
        <p:nvSpPr>
          <p:cNvPr id="21" name="Ovale 20">
            <a:extLst>
              <a:ext uri="{FF2B5EF4-FFF2-40B4-BE49-F238E27FC236}">
                <a16:creationId xmlns:a16="http://schemas.microsoft.com/office/drawing/2014/main" id="{919C8692-230B-D543-A7F7-4FD61B04D1C6}"/>
              </a:ext>
            </a:extLst>
          </p:cNvPr>
          <p:cNvSpPr>
            <a:spLocks noChangeAspect="1"/>
          </p:cNvSpPr>
          <p:nvPr userDrawn="1"/>
        </p:nvSpPr>
        <p:spPr>
          <a:xfrm>
            <a:off x="5084763" y="1652762"/>
            <a:ext cx="1001899" cy="1001899"/>
          </a:xfrm>
          <a:prstGeom prst="ellips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4" name="Espace réservé d’image 11">
            <a:extLst>
              <a:ext uri="{FF2B5EF4-FFF2-40B4-BE49-F238E27FC236}">
                <a16:creationId xmlns:a16="http://schemas.microsoft.com/office/drawing/2014/main" id="{E150BFC7-A11D-CC46-B5A2-8BD93C269506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5282969" y="1850968"/>
            <a:ext cx="605487" cy="605487"/>
          </a:xfrm>
          <a:prstGeom prst="rect">
            <a:avLst/>
          </a:prstGeom>
          <a:noFill/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 dirty="0"/>
              <a:t>icône</a:t>
            </a:r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F95B55F4-B501-3440-8904-A1C7F049CBE8}"/>
              </a:ext>
            </a:extLst>
          </p:cNvPr>
          <p:cNvSpPr>
            <a:spLocks noChangeAspect="1"/>
          </p:cNvSpPr>
          <p:nvPr userDrawn="1"/>
        </p:nvSpPr>
        <p:spPr>
          <a:xfrm>
            <a:off x="6100576" y="4707907"/>
            <a:ext cx="1001899" cy="1001899"/>
          </a:xfrm>
          <a:prstGeom prst="ellipse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29" name="Espace réservé d’image 11">
            <a:extLst>
              <a:ext uri="{FF2B5EF4-FFF2-40B4-BE49-F238E27FC236}">
                <a16:creationId xmlns:a16="http://schemas.microsoft.com/office/drawing/2014/main" id="{F2116994-BE3E-6A43-9C15-E71BA8EC821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298782" y="4906113"/>
            <a:ext cx="605487" cy="605487"/>
          </a:xfrm>
          <a:prstGeom prst="rect">
            <a:avLst/>
          </a:prstGeom>
          <a:noFill/>
        </p:spPr>
        <p:txBody>
          <a:bodyPr lIns="0" rIns="0" rtlCol="0" anchor="ctr">
            <a:normAutofit/>
          </a:bodyPr>
          <a:lstStyle>
            <a:lvl1pPr marL="0" indent="0" algn="ctr">
              <a:buNone/>
              <a:defRPr sz="11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 noProof="0" dirty="0"/>
              <a:t>icône</a:t>
            </a:r>
          </a:p>
        </p:txBody>
      </p:sp>
    </p:spTree>
    <p:extLst>
      <p:ext uri="{BB962C8B-B14F-4D97-AF65-F5344CB8AC3E}">
        <p14:creationId xmlns:p14="http://schemas.microsoft.com/office/powerpoint/2010/main" val="891400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e libre 5">
            <a:extLst>
              <a:ext uri="{FF2B5EF4-FFF2-40B4-BE49-F238E27FC236}">
                <a16:creationId xmlns:a16="http://schemas.microsoft.com/office/drawing/2014/main" id="{1C1A95BC-42CA-4166-918D-DF4306881408}"/>
              </a:ext>
            </a:extLst>
          </p:cNvPr>
          <p:cNvSpPr>
            <a:spLocks/>
          </p:cNvSpPr>
          <p:nvPr/>
        </p:nvSpPr>
        <p:spPr bwMode="auto">
          <a:xfrm rot="8650774" flipH="1" flipV="1">
            <a:off x="7430044" y="-1843126"/>
            <a:ext cx="4436224" cy="5482435"/>
          </a:xfrm>
          <a:custGeom>
            <a:avLst/>
            <a:gdLst>
              <a:gd name="T0" fmla="*/ 0 w 447"/>
              <a:gd name="T1" fmla="*/ 264 h 553"/>
              <a:gd name="T2" fmla="*/ 141 w 447"/>
              <a:gd name="T3" fmla="*/ 48 h 553"/>
              <a:gd name="T4" fmla="*/ 414 w 447"/>
              <a:gd name="T5" fmla="*/ 67 h 553"/>
              <a:gd name="T6" fmla="*/ 438 w 447"/>
              <a:gd name="T7" fmla="*/ 98 h 553"/>
              <a:gd name="T8" fmla="*/ 391 w 447"/>
              <a:gd name="T9" fmla="*/ 111 h 553"/>
              <a:gd name="T10" fmla="*/ 94 w 447"/>
              <a:gd name="T11" fmla="*/ 149 h 553"/>
              <a:gd name="T12" fmla="*/ 107 w 447"/>
              <a:gd name="T13" fmla="*/ 424 h 553"/>
              <a:gd name="T14" fmla="*/ 383 w 447"/>
              <a:gd name="T15" fmla="*/ 453 h 553"/>
              <a:gd name="T16" fmla="*/ 393 w 447"/>
              <a:gd name="T17" fmla="*/ 446 h 553"/>
              <a:gd name="T18" fmla="*/ 433 w 447"/>
              <a:gd name="T19" fmla="*/ 449 h 553"/>
              <a:gd name="T20" fmla="*/ 421 w 447"/>
              <a:gd name="T21" fmla="*/ 485 h 553"/>
              <a:gd name="T22" fmla="*/ 194 w 447"/>
              <a:gd name="T23" fmla="*/ 531 h 553"/>
              <a:gd name="T24" fmla="*/ 0 w 447"/>
              <a:gd name="T25" fmla="*/ 264 h 5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47" h="553">
                <a:moveTo>
                  <a:pt x="0" y="264"/>
                </a:moveTo>
                <a:cubicBezTo>
                  <a:pt x="5" y="176"/>
                  <a:pt x="49" y="96"/>
                  <a:pt x="141" y="48"/>
                </a:cubicBezTo>
                <a:cubicBezTo>
                  <a:pt x="235" y="0"/>
                  <a:pt x="327" y="9"/>
                  <a:pt x="414" y="67"/>
                </a:cubicBezTo>
                <a:cubicBezTo>
                  <a:pt x="425" y="75"/>
                  <a:pt x="439" y="82"/>
                  <a:pt x="438" y="98"/>
                </a:cubicBezTo>
                <a:cubicBezTo>
                  <a:pt x="437" y="120"/>
                  <a:pt x="413" y="127"/>
                  <a:pt x="391" y="111"/>
                </a:cubicBezTo>
                <a:cubicBezTo>
                  <a:pt x="294" y="40"/>
                  <a:pt x="166" y="56"/>
                  <a:pt x="94" y="149"/>
                </a:cubicBezTo>
                <a:cubicBezTo>
                  <a:pt x="30" y="231"/>
                  <a:pt x="36" y="349"/>
                  <a:pt x="107" y="424"/>
                </a:cubicBezTo>
                <a:cubicBezTo>
                  <a:pt x="180" y="502"/>
                  <a:pt x="296" y="514"/>
                  <a:pt x="383" y="453"/>
                </a:cubicBezTo>
                <a:cubicBezTo>
                  <a:pt x="386" y="451"/>
                  <a:pt x="390" y="449"/>
                  <a:pt x="393" y="446"/>
                </a:cubicBezTo>
                <a:cubicBezTo>
                  <a:pt x="407" y="433"/>
                  <a:pt x="420" y="433"/>
                  <a:pt x="433" y="449"/>
                </a:cubicBezTo>
                <a:cubicBezTo>
                  <a:pt x="447" y="467"/>
                  <a:pt x="433" y="477"/>
                  <a:pt x="421" y="485"/>
                </a:cubicBezTo>
                <a:cubicBezTo>
                  <a:pt x="353" y="537"/>
                  <a:pt x="277" y="553"/>
                  <a:pt x="194" y="531"/>
                </a:cubicBezTo>
                <a:cubicBezTo>
                  <a:pt x="79" y="501"/>
                  <a:pt x="1" y="397"/>
                  <a:pt x="0" y="264"/>
                </a:cubicBezTo>
                <a:close/>
              </a:path>
            </a:pathLst>
          </a:custGeom>
          <a:solidFill>
            <a:schemeClr val="bg2">
              <a:alpha val="53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fr-FR" noProof="0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520346-C48D-9154-4B3A-BC0A857667BD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  <p:sp>
        <p:nvSpPr>
          <p:cNvPr id="3" name="Ovale 14">
            <a:extLst>
              <a:ext uri="{FF2B5EF4-FFF2-40B4-BE49-F238E27FC236}">
                <a16:creationId xmlns:a16="http://schemas.microsoft.com/office/drawing/2014/main" id="{A0FA356A-CDA9-3E00-45F3-46BC0E4E851C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B0FDC1-90C9-20B8-59C6-400EFDED6889}"/>
              </a:ext>
            </a:extLst>
          </p:cNvPr>
          <p:cNvSpPr txBox="1"/>
          <p:nvPr userDrawn="1"/>
        </p:nvSpPr>
        <p:spPr>
          <a:xfrm>
            <a:off x="11294533" y="6409397"/>
            <a:ext cx="442589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fld id="{9EC71654-96A5-4280-94F3-931C61A9F92C}" type="slidenum">
              <a:rPr lang="fr-FR" sz="1100" noProof="0" smtClean="0">
                <a:solidFill>
                  <a:schemeClr val="bg1"/>
                </a:solidFill>
              </a:rPr>
              <a:pPr algn="ctr"/>
              <a:t>‹#›</a:t>
            </a:fld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r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rtlCol="0" anchor="b">
            <a:noAutofit/>
          </a:bodyPr>
          <a:lstStyle>
            <a:lvl1pPr>
              <a:defRPr sz="3200" b="1" cap="all" baseline="0"/>
            </a:lvl1pPr>
          </a:lstStyle>
          <a:p>
            <a:pPr rtl="0"/>
            <a:r>
              <a:rPr lang="en-US" noProof="0"/>
              <a:t>Click to edit Master title style</a:t>
            </a:r>
            <a:endParaRPr lang="fr-FR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520346-C48D-9154-4B3A-BC0A857667BD}"/>
              </a:ext>
            </a:extLst>
          </p:cNvPr>
          <p:cNvSpPr txBox="1"/>
          <p:nvPr userDrawn="1"/>
        </p:nvSpPr>
        <p:spPr>
          <a:xfrm>
            <a:off x="454878" y="6340459"/>
            <a:ext cx="72409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noProof="0" dirty="0" err="1">
                <a:solidFill>
                  <a:srgbClr val="0072C7"/>
                </a:solidFill>
                <a:latin typeface="Abadi" panose="020B0604020104020204" pitchFamily="34" charset="0"/>
              </a:rPr>
              <a:t>Immoweb</a:t>
            </a:r>
            <a:r>
              <a:rPr lang="en-US" b="1" noProof="0" dirty="0">
                <a:solidFill>
                  <a:srgbClr val="0072C7"/>
                </a:solidFill>
                <a:latin typeface="Abadi" panose="020B0604020104020204" pitchFamily="34" charset="0"/>
              </a:rPr>
              <a:t> – Exploratory data Analysis - Evi, Moussa, Yves </a:t>
            </a:r>
            <a:endParaRPr lang="fr-BE" b="1" noProof="0" dirty="0">
              <a:solidFill>
                <a:srgbClr val="0072C7"/>
              </a:solidFill>
              <a:latin typeface="Abadi" panose="020B0604020104020204" pitchFamily="34" charset="0"/>
            </a:endParaRPr>
          </a:p>
        </p:txBody>
      </p:sp>
      <p:sp>
        <p:nvSpPr>
          <p:cNvPr id="12" name="Ovale 14">
            <a:extLst>
              <a:ext uri="{FF2B5EF4-FFF2-40B4-BE49-F238E27FC236}">
                <a16:creationId xmlns:a16="http://schemas.microsoft.com/office/drawing/2014/main" id="{734766E6-4390-378C-A712-DB530A8039E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586DB4-DBFC-EBAD-1FA5-32FDD1B7F359}"/>
              </a:ext>
            </a:extLst>
          </p:cNvPr>
          <p:cNvSpPr txBox="1"/>
          <p:nvPr userDrawn="1"/>
        </p:nvSpPr>
        <p:spPr>
          <a:xfrm>
            <a:off x="11218333" y="6418617"/>
            <a:ext cx="58884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fld id="{9EC71654-96A5-4280-94F3-931C61A9F92C}" type="slidenum">
              <a:rPr lang="fr-FR" sz="1100" noProof="0" smtClean="0">
                <a:solidFill>
                  <a:schemeClr val="bg1"/>
                </a:solidFill>
              </a:rPr>
              <a:pPr algn="ctr"/>
              <a:t>‹#›</a:t>
            </a:fld>
            <a:endParaRPr lang="fr-BE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7334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 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D4EC748F-88DB-4BA1-B6AB-BE1A47757B27}" type="datetime1">
              <a:rPr lang="fr-FR" noProof="0" smtClean="0"/>
              <a:t>23/06/2025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9EC71654-96A5-4280-94F3-931C61A9F92C}" type="slidenum">
              <a:rPr lang="fr-FR" noProof="0" smtClean="0"/>
              <a:t>‹#›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0" r:id="rId4"/>
    <p:sldLayoutId id="2147483661" r:id="rId5"/>
    <p:sldLayoutId id="2147483662" r:id="rId6"/>
    <p:sldLayoutId id="2147483663" r:id="rId7"/>
    <p:sldLayoutId id="2147483654" r:id="rId8"/>
    <p:sldLayoutId id="2147483674" r:id="rId9"/>
    <p:sldLayoutId id="2147483675" r:id="rId10"/>
    <p:sldLayoutId id="2147483664" r:id="rId11"/>
    <p:sldLayoutId id="2147483665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8EF7BD-FE81-4B20-8DC5-0B3EB736F9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sz="3200" noProof="0" dirty="0" err="1"/>
              <a:t>Immoweb</a:t>
            </a:r>
            <a:r>
              <a:rPr lang="en-US" sz="3200" noProof="0" dirty="0"/>
              <a:t> – Exploratory data Analysis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AFF0EFE-C50F-44EB-8978-B97795477C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n-US" noProof="0" dirty="0">
                <a:solidFill>
                  <a:schemeClr val="tx2"/>
                </a:solidFill>
              </a:rPr>
              <a:t>Evi, Moussa, Yves 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5CDA61B-515D-C145-1842-006A86AA7CB2}"/>
              </a:ext>
            </a:extLst>
          </p:cNvPr>
          <p:cNvSpPr/>
          <p:nvPr/>
        </p:nvSpPr>
        <p:spPr>
          <a:xfrm>
            <a:off x="733074" y="927100"/>
            <a:ext cx="5107104" cy="5107104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C043A8-7061-6640-A826-B8B11DE033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D186944E-3E97-E5C7-523A-7E61A76870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80219" y="252757"/>
            <a:ext cx="11231562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Identify variable types in the cleaned dataset</a:t>
            </a:r>
            <a:endParaRPr lang="en-US" b="0" dirty="0">
              <a:solidFill>
                <a:schemeClr val="accent2"/>
              </a:solidFill>
            </a:endParaRPr>
          </a:p>
        </p:txBody>
      </p:sp>
      <p:sp>
        <p:nvSpPr>
          <p:cNvPr id="9" name="Rounded Rectangle">
            <a:extLst>
              <a:ext uri="{FF2B5EF4-FFF2-40B4-BE49-F238E27FC236}">
                <a16:creationId xmlns:a16="http://schemas.microsoft.com/office/drawing/2014/main" id="{B9D1A535-ABB2-4119-118F-A684CA63C842}"/>
              </a:ext>
            </a:extLst>
          </p:cNvPr>
          <p:cNvSpPr/>
          <p:nvPr/>
        </p:nvSpPr>
        <p:spPr>
          <a:xfrm>
            <a:off x="480219" y="1057783"/>
            <a:ext cx="5333042" cy="2235750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70B7AD6-1505-2697-25C2-00935D603719}"/>
              </a:ext>
            </a:extLst>
          </p:cNvPr>
          <p:cNvSpPr txBox="1"/>
          <p:nvPr/>
        </p:nvSpPr>
        <p:spPr>
          <a:xfrm>
            <a:off x="809515" y="1350738"/>
            <a:ext cx="471075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</a:rPr>
              <a:t>- </a:t>
            </a:r>
            <a:r>
              <a:rPr lang="en-US" sz="1600" b="1" dirty="0">
                <a:solidFill>
                  <a:schemeClr val="tx2"/>
                </a:solidFill>
              </a:rPr>
              <a:t>Quantitative variables</a:t>
            </a:r>
            <a:r>
              <a:rPr lang="en-US" sz="1600" dirty="0">
                <a:solidFill>
                  <a:schemeClr val="tx2"/>
                </a:solidFill>
              </a:rPr>
              <a:t> are numerical and can be used in mathematical operations, plots, and statistical summaries.</a:t>
            </a:r>
          </a:p>
          <a:p>
            <a:r>
              <a:rPr lang="en-US" sz="1600" dirty="0">
                <a:solidFill>
                  <a:schemeClr val="tx2"/>
                </a:solidFill>
              </a:rPr>
              <a:t>- </a:t>
            </a:r>
            <a:r>
              <a:rPr lang="en-US" sz="1600" b="1" dirty="0">
                <a:solidFill>
                  <a:schemeClr val="tx2"/>
                </a:solidFill>
              </a:rPr>
              <a:t>Qualitative variables</a:t>
            </a:r>
            <a:r>
              <a:rPr lang="en-US" sz="1600" dirty="0">
                <a:solidFill>
                  <a:schemeClr val="tx2"/>
                </a:solidFill>
              </a:rPr>
              <a:t> (also called categorical) describe categories or labels and often require encoding or grouping before use in machine learning.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317415-A973-FB55-007D-D50A3E8C3F0B}"/>
              </a:ext>
            </a:extLst>
          </p:cNvPr>
          <p:cNvSpPr txBox="1"/>
          <p:nvPr/>
        </p:nvSpPr>
        <p:spPr>
          <a:xfrm>
            <a:off x="6142557" y="1061680"/>
            <a:ext cx="556922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1600" b="1" dirty="0"/>
              <a:t>Quantitative variables </a:t>
            </a:r>
            <a:r>
              <a:rPr lang="fr-BE" sz="1600" dirty="0"/>
              <a:t>(</a:t>
            </a:r>
            <a:r>
              <a:rPr lang="fr-BE" sz="1600" dirty="0" err="1"/>
              <a:t>numerical</a:t>
            </a:r>
            <a:r>
              <a:rPr lang="fr-BE" sz="1600" dirty="0"/>
              <a:t>):['</a:t>
            </a:r>
            <a:r>
              <a:rPr lang="fr-BE" sz="1600" dirty="0" err="1"/>
              <a:t>Unnamed</a:t>
            </a:r>
            <a:r>
              <a:rPr lang="fr-BE" sz="1600" dirty="0"/>
              <a:t>: 0', 'id', '</a:t>
            </a:r>
            <a:r>
              <a:rPr lang="fr-BE" sz="1600" dirty="0" err="1"/>
              <a:t>bedroomCount</a:t>
            </a:r>
            <a:r>
              <a:rPr lang="fr-BE" sz="1600" dirty="0"/>
              <a:t>', '</a:t>
            </a:r>
            <a:r>
              <a:rPr lang="fr-BE" sz="1600" dirty="0" err="1"/>
              <a:t>bathroomCount</a:t>
            </a:r>
            <a:r>
              <a:rPr lang="fr-BE" sz="1600" dirty="0"/>
              <a:t>', '</a:t>
            </a:r>
            <a:r>
              <a:rPr lang="fr-BE" sz="1600" dirty="0" err="1"/>
              <a:t>postCode</a:t>
            </a:r>
            <a:r>
              <a:rPr lang="fr-BE" sz="1600" dirty="0"/>
              <a:t>', '</a:t>
            </a:r>
            <a:r>
              <a:rPr lang="fr-BE" sz="1600" dirty="0" err="1"/>
              <a:t>habitableSurface</a:t>
            </a:r>
            <a:r>
              <a:rPr lang="fr-BE" sz="1600" dirty="0"/>
              <a:t>', '</a:t>
            </a:r>
            <a:r>
              <a:rPr lang="fr-BE" sz="1600" dirty="0" err="1"/>
              <a:t>buildingConstructionYear</a:t>
            </a:r>
            <a:r>
              <a:rPr lang="fr-BE" sz="1600" dirty="0"/>
              <a:t>', '</a:t>
            </a:r>
            <a:r>
              <a:rPr lang="fr-BE" sz="1600" dirty="0" err="1"/>
              <a:t>facedeCount</a:t>
            </a:r>
            <a:r>
              <a:rPr lang="fr-BE" sz="1600" dirty="0"/>
              <a:t>', '</a:t>
            </a:r>
            <a:r>
              <a:rPr lang="fr-BE" sz="1600" dirty="0" err="1"/>
              <a:t>toiletCount</a:t>
            </a:r>
            <a:r>
              <a:rPr lang="fr-BE" sz="1600" dirty="0"/>
              <a:t>', '</a:t>
            </a:r>
            <a:r>
              <a:rPr lang="fr-BE" sz="1600" dirty="0" err="1"/>
              <a:t>price</a:t>
            </a:r>
            <a:r>
              <a:rPr lang="fr-BE" sz="1600" dirty="0"/>
              <a:t>’]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1600" b="1" dirty="0"/>
              <a:t>Qualitative variables </a:t>
            </a:r>
            <a:r>
              <a:rPr lang="fr-BE" sz="1600" dirty="0"/>
              <a:t>(</a:t>
            </a:r>
            <a:r>
              <a:rPr lang="fr-BE" sz="1600" dirty="0" err="1"/>
              <a:t>categorical</a:t>
            </a:r>
            <a:r>
              <a:rPr lang="fr-BE" sz="1600" dirty="0"/>
              <a:t>):['url', 'type', '</a:t>
            </a:r>
            <a:r>
              <a:rPr lang="fr-BE" sz="1600" dirty="0" err="1"/>
              <a:t>subtype</a:t>
            </a:r>
            <a:r>
              <a:rPr lang="fr-BE" sz="1600" dirty="0"/>
              <a:t>', 'province', '</a:t>
            </a:r>
            <a:r>
              <a:rPr lang="fr-BE" sz="1600" dirty="0" err="1"/>
              <a:t>locality</a:t>
            </a:r>
            <a:r>
              <a:rPr lang="fr-BE" sz="1600" dirty="0"/>
              <a:t>', '</a:t>
            </a:r>
            <a:r>
              <a:rPr lang="fr-BE" sz="1600" dirty="0" err="1"/>
              <a:t>buildingCondition</a:t>
            </a:r>
            <a:r>
              <a:rPr lang="fr-BE" sz="1600" dirty="0"/>
              <a:t>', '</a:t>
            </a:r>
            <a:r>
              <a:rPr lang="fr-BE" sz="1600" dirty="0" err="1"/>
              <a:t>floodZoneType</a:t>
            </a:r>
            <a:r>
              <a:rPr lang="fr-BE" sz="1600" dirty="0"/>
              <a:t>', '</a:t>
            </a:r>
            <a:r>
              <a:rPr lang="fr-BE" sz="1600" dirty="0" err="1"/>
              <a:t>heatingType</a:t>
            </a:r>
            <a:r>
              <a:rPr lang="fr-BE" sz="1600" dirty="0"/>
              <a:t>', '</a:t>
            </a:r>
            <a:r>
              <a:rPr lang="fr-BE" sz="1600" dirty="0" err="1"/>
              <a:t>kitchenType</a:t>
            </a:r>
            <a:r>
              <a:rPr lang="fr-BE" sz="1600" dirty="0"/>
              <a:t>', '</a:t>
            </a:r>
            <a:r>
              <a:rPr lang="fr-BE" sz="1600" dirty="0" err="1"/>
              <a:t>hasLivingRoom</a:t>
            </a:r>
            <a:r>
              <a:rPr lang="fr-BE" sz="1600" dirty="0"/>
              <a:t>', '</a:t>
            </a:r>
            <a:r>
              <a:rPr lang="fr-BE" sz="1600" dirty="0" err="1"/>
              <a:t>hasTerrace</a:t>
            </a:r>
            <a:r>
              <a:rPr lang="fr-BE" sz="1600" dirty="0"/>
              <a:t>', '</a:t>
            </a:r>
            <a:r>
              <a:rPr lang="fr-BE" sz="1600" dirty="0" err="1"/>
              <a:t>epcScore</a:t>
            </a:r>
            <a:r>
              <a:rPr lang="fr-BE" sz="1600" dirty="0"/>
              <a:t>']</a:t>
            </a:r>
          </a:p>
        </p:txBody>
      </p:sp>
      <p:sp>
        <p:nvSpPr>
          <p:cNvPr id="19" name="Rounded Rectangle">
            <a:extLst>
              <a:ext uri="{FF2B5EF4-FFF2-40B4-BE49-F238E27FC236}">
                <a16:creationId xmlns:a16="http://schemas.microsoft.com/office/drawing/2014/main" id="{99C78694-5757-010F-B608-6AE8379B02CE}"/>
              </a:ext>
            </a:extLst>
          </p:cNvPr>
          <p:cNvSpPr/>
          <p:nvPr/>
        </p:nvSpPr>
        <p:spPr>
          <a:xfrm>
            <a:off x="480218" y="3564467"/>
            <a:ext cx="11075461" cy="2593622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2A8474DD-F646-F849-AFCC-B23F4890C076}"/>
              </a:ext>
            </a:extLst>
          </p:cNvPr>
          <p:cNvSpPr/>
          <p:nvPr/>
        </p:nvSpPr>
        <p:spPr>
          <a:xfrm>
            <a:off x="480218" y="4155920"/>
            <a:ext cx="11028804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33BB7A-D5F2-4C5D-47A8-DEE6D176FCA6}"/>
              </a:ext>
            </a:extLst>
          </p:cNvPr>
          <p:cNvSpPr txBox="1"/>
          <p:nvPr/>
        </p:nvSpPr>
        <p:spPr>
          <a:xfrm>
            <a:off x="809515" y="3660139"/>
            <a:ext cx="33953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noProof="0" dirty="0">
                <a:solidFill>
                  <a:schemeClr val="tx2"/>
                </a:solidFill>
              </a:rPr>
              <a:t>Variable Types Identified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EA831C-B8A4-07DF-F332-9473F0749865}"/>
              </a:ext>
            </a:extLst>
          </p:cNvPr>
          <p:cNvSpPr txBox="1"/>
          <p:nvPr/>
        </p:nvSpPr>
        <p:spPr>
          <a:xfrm>
            <a:off x="748922" y="4426854"/>
            <a:ext cx="1032732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>
                <a:solidFill>
                  <a:schemeClr val="tx2"/>
                </a:solidFill>
              </a:rPr>
              <a:t>The cleaned dataset includes a mix of quantitative (numerical) and qualitative (categorical) variables.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noProof="0" dirty="0">
                <a:solidFill>
                  <a:schemeClr val="tx2"/>
                </a:solidFill>
              </a:rPr>
              <a:t>Numerical features </a:t>
            </a:r>
            <a:r>
              <a:rPr lang="en-US" noProof="0" dirty="0">
                <a:solidFill>
                  <a:schemeClr val="tx2"/>
                </a:solidFill>
              </a:rPr>
              <a:t>(e.g. price, </a:t>
            </a:r>
            <a:r>
              <a:rPr lang="en-US" noProof="0" dirty="0" err="1">
                <a:solidFill>
                  <a:schemeClr val="tx2"/>
                </a:solidFill>
              </a:rPr>
              <a:t>bedroomCount</a:t>
            </a:r>
            <a:r>
              <a:rPr lang="en-US" noProof="0" dirty="0">
                <a:solidFill>
                  <a:schemeClr val="tx2"/>
                </a:solidFill>
              </a:rPr>
              <a:t>, </a:t>
            </a:r>
            <a:r>
              <a:rPr lang="en-US" noProof="0" dirty="0" err="1">
                <a:solidFill>
                  <a:schemeClr val="tx2"/>
                </a:solidFill>
              </a:rPr>
              <a:t>habitableSurface</a:t>
            </a:r>
            <a:r>
              <a:rPr lang="en-US" noProof="0" dirty="0">
                <a:solidFill>
                  <a:schemeClr val="tx2"/>
                </a:solidFill>
              </a:rPr>
              <a:t>) </a:t>
            </a:r>
            <a:r>
              <a:rPr lang="en-US" b="1" noProof="0" dirty="0">
                <a:solidFill>
                  <a:srgbClr val="464646"/>
                </a:solidFill>
              </a:rPr>
              <a:t>are ready for statistical analysis </a:t>
            </a:r>
            <a:r>
              <a:rPr lang="en-US" noProof="0" dirty="0">
                <a:solidFill>
                  <a:schemeClr val="tx2"/>
                </a:solidFill>
              </a:rPr>
              <a:t>and modeling.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noProof="0" dirty="0">
                <a:solidFill>
                  <a:schemeClr val="tx2"/>
                </a:solidFill>
              </a:rPr>
              <a:t>Categorical features </a:t>
            </a:r>
            <a:r>
              <a:rPr lang="en-US" noProof="0" dirty="0">
                <a:solidFill>
                  <a:schemeClr val="tx2"/>
                </a:solidFill>
              </a:rPr>
              <a:t>(e.g. type, province, </a:t>
            </a:r>
            <a:r>
              <a:rPr lang="en-US" noProof="0" dirty="0" err="1">
                <a:solidFill>
                  <a:schemeClr val="tx2"/>
                </a:solidFill>
              </a:rPr>
              <a:t>heatingType</a:t>
            </a:r>
            <a:r>
              <a:rPr lang="en-US" noProof="0" dirty="0">
                <a:solidFill>
                  <a:schemeClr val="tx2"/>
                </a:solidFill>
              </a:rPr>
              <a:t>) </a:t>
            </a:r>
            <a:r>
              <a:rPr lang="en-US" b="1" noProof="0" dirty="0">
                <a:solidFill>
                  <a:schemeClr val="tx2"/>
                </a:solidFill>
              </a:rPr>
              <a:t>will require encoding </a:t>
            </a:r>
            <a:r>
              <a:rPr lang="en-US" noProof="0" dirty="0">
                <a:solidFill>
                  <a:schemeClr val="tx2"/>
                </a:solidFill>
              </a:rPr>
              <a:t>or </a:t>
            </a:r>
            <a:r>
              <a:rPr lang="en-US" b="1" noProof="0" dirty="0">
                <a:solidFill>
                  <a:schemeClr val="tx2"/>
                </a:solidFill>
              </a:rPr>
              <a:t>grouping </a:t>
            </a:r>
            <a:r>
              <a:rPr lang="en-US" noProof="0" dirty="0">
                <a:solidFill>
                  <a:schemeClr val="tx2"/>
                </a:solidFill>
              </a:rPr>
              <a:t>before </a:t>
            </a:r>
            <a:r>
              <a:rPr lang="en-US" b="1" noProof="0" dirty="0">
                <a:solidFill>
                  <a:schemeClr val="tx2"/>
                </a:solidFill>
              </a:rPr>
              <a:t>use in machine learning </a:t>
            </a:r>
            <a:r>
              <a:rPr lang="en-US" noProof="0" dirty="0">
                <a:solidFill>
                  <a:schemeClr val="tx2"/>
                </a:solidFill>
              </a:rPr>
              <a:t>models.</a:t>
            </a:r>
          </a:p>
        </p:txBody>
      </p:sp>
    </p:spTree>
    <p:extLst>
      <p:ext uri="{BB962C8B-B14F-4D97-AF65-F5344CB8AC3E}">
        <p14:creationId xmlns:p14="http://schemas.microsoft.com/office/powerpoint/2010/main" val="1576522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57BB86-C07D-9213-FD18-F4F031867B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FB4D5B21-18F0-720A-7644-7F11E28AC6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721" y="2355304"/>
            <a:ext cx="4996967" cy="693839"/>
          </a:xfrm>
        </p:spPr>
        <p:txBody>
          <a:bodyPr rtlCol="0">
            <a:no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Distribution visualization </a:t>
            </a:r>
          </a:p>
          <a:p>
            <a:r>
              <a:rPr lang="en-US" dirty="0">
                <a:solidFill>
                  <a:schemeClr val="accent2"/>
                </a:solidFill>
              </a:rPr>
              <a:t>Most &amp; least expensive</a:t>
            </a:r>
          </a:p>
          <a:p>
            <a:r>
              <a:rPr lang="en-US" dirty="0">
                <a:solidFill>
                  <a:schemeClr val="accent2"/>
                </a:solidFill>
              </a:rPr>
              <a:t>Most influential variables on price</a:t>
            </a:r>
          </a:p>
          <a:p>
            <a:r>
              <a:rPr lang="en-US" dirty="0">
                <a:solidFill>
                  <a:schemeClr val="accent2"/>
                </a:solidFill>
              </a:rPr>
              <a:t>Variables with Low or No Impact</a:t>
            </a:r>
          </a:p>
          <a:p>
            <a:r>
              <a:rPr lang="en-US" dirty="0">
                <a:solidFill>
                  <a:schemeClr val="accent2"/>
                </a:solidFill>
              </a:rPr>
              <a:t>Encoding Strategy for Categorical Variables</a:t>
            </a:r>
          </a:p>
          <a:p>
            <a:endParaRPr lang="en-US" dirty="0">
              <a:solidFill>
                <a:schemeClr val="accent2"/>
              </a:solidFill>
            </a:endParaRPr>
          </a:p>
          <a:p>
            <a:endParaRPr lang="en-US" dirty="0"/>
          </a:p>
          <a:p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141AC03B-0871-D50C-C768-156D14F86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9EC71654-96A5-4280-94F3-931C61A9F92C}" type="slidenum">
              <a:rPr lang="fr-FR" noProof="0" smtClean="0"/>
              <a:pPr rtl="0">
                <a:spcAft>
                  <a:spcPts val="600"/>
                </a:spcAft>
              </a:pPr>
              <a:t>11</a:t>
            </a:fld>
            <a:endParaRPr lang="fr-FR" noProof="0"/>
          </a:p>
        </p:txBody>
      </p:sp>
      <p:pic>
        <p:nvPicPr>
          <p:cNvPr id="10" name="Espace réservé d’image 9" descr="paysage urbain&#10;">
            <a:extLst>
              <a:ext uri="{FF2B5EF4-FFF2-40B4-BE49-F238E27FC236}">
                <a16:creationId xmlns:a16="http://schemas.microsoft.com/office/drawing/2014/main" id="{BF09FB1F-21EF-5AA1-5EFA-B2AE79F05E9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355" r="-2" b="-2"/>
          <a:stretch>
            <a:fillRect/>
          </a:stretch>
        </p:blipFill>
        <p:spPr>
          <a:xfrm>
            <a:off x="5884648" y="10"/>
            <a:ext cx="6307353" cy="5780362"/>
          </a:xfrm>
          <a:noFill/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0434CB84-6F2B-9DCC-7017-569C2ECCC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78" y="158238"/>
            <a:ext cx="4937211" cy="1325563"/>
          </a:xfrm>
        </p:spPr>
        <p:txBody>
          <a:bodyPr rtlCol="0" anchor="ctr">
            <a:normAutofit/>
          </a:bodyPr>
          <a:lstStyle/>
          <a:p>
            <a:pPr marL="357188" indent="-357188" rtl="0"/>
            <a:r>
              <a:rPr lang="en-US" noProof="0" dirty="0">
                <a:solidFill>
                  <a:schemeClr val="accent2"/>
                </a:solidFill>
                <a:latin typeface="Aptos" panose="020B0004020202020204" pitchFamily="34" charset="0"/>
              </a:rPr>
              <a:t>Data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F5750-AE9A-0ED6-62A5-C3BCF7D45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6680" y="266364"/>
            <a:ext cx="1851122" cy="20163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E9772E4-E422-F617-2E7D-5A78F9257996}"/>
              </a:ext>
            </a:extLst>
          </p:cNvPr>
          <p:cNvSpPr/>
          <p:nvPr/>
        </p:nvSpPr>
        <p:spPr>
          <a:xfrm>
            <a:off x="5884648" y="-1405723"/>
            <a:ext cx="7186095" cy="7186095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191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1BE878-DF41-2509-A6FF-B53C001469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4CA2D234-4B52-D701-B231-88C2326B99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80219" y="252757"/>
            <a:ext cx="11231562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noProof="0" dirty="0">
                <a:solidFill>
                  <a:schemeClr val="accent2"/>
                </a:solidFill>
              </a:rPr>
              <a:t>Distribution visualization</a:t>
            </a:r>
            <a:endParaRPr lang="en-US" b="0" noProof="0" dirty="0">
              <a:solidFill>
                <a:schemeClr val="accent2"/>
              </a:solidFill>
            </a:endParaRP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CFA833C8-0BCE-669D-82F4-F8BAD69E85BF}"/>
              </a:ext>
            </a:extLst>
          </p:cNvPr>
          <p:cNvSpPr/>
          <p:nvPr/>
        </p:nvSpPr>
        <p:spPr>
          <a:xfrm>
            <a:off x="6274106" y="777418"/>
            <a:ext cx="5478466" cy="5466855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7F8DACC0-849D-9294-4789-DF39BFFE690D}"/>
              </a:ext>
            </a:extLst>
          </p:cNvPr>
          <p:cNvSpPr/>
          <p:nvPr/>
        </p:nvSpPr>
        <p:spPr>
          <a:xfrm>
            <a:off x="6274106" y="1411777"/>
            <a:ext cx="5452423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DFB27A-4D2D-3172-7BD0-7170E2F0B2A8}"/>
              </a:ext>
            </a:extLst>
          </p:cNvPr>
          <p:cNvSpPr txBox="1"/>
          <p:nvPr/>
        </p:nvSpPr>
        <p:spPr>
          <a:xfrm>
            <a:off x="6544019" y="912839"/>
            <a:ext cx="33953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noProof="0" dirty="0">
                <a:solidFill>
                  <a:schemeClr val="tx2"/>
                </a:solidFill>
              </a:rPr>
              <a:t>Price Distribution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6CC94F1-EC8E-033F-BCA9-AA03A20600DB}"/>
              </a:ext>
            </a:extLst>
          </p:cNvPr>
          <p:cNvSpPr txBox="1"/>
          <p:nvPr/>
        </p:nvSpPr>
        <p:spPr>
          <a:xfrm>
            <a:off x="6508256" y="1595582"/>
            <a:ext cx="511538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noProof="0" dirty="0">
                <a:solidFill>
                  <a:schemeClr val="tx2"/>
                </a:solidFill>
              </a:rPr>
              <a:t>The overall price distribution is right-skewed, with a long tail of high-priced properties.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noProof="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noProof="0" dirty="0">
                <a:solidFill>
                  <a:schemeClr val="tx2"/>
                </a:solidFill>
              </a:rPr>
              <a:t>Most listings are concentrated below €1 million, justifying a focused view on this price range.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noProof="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noProof="0" dirty="0">
                <a:solidFill>
                  <a:schemeClr val="tx2"/>
                </a:solidFill>
              </a:rPr>
              <a:t>The filtered histogram (under €1M) reveals a peak around €250,000–€400,000, aligning with typical residential property prices.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noProof="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noProof="0" dirty="0">
                <a:solidFill>
                  <a:schemeClr val="tx2"/>
                </a:solidFill>
              </a:rPr>
              <a:t>Outliers above €1M should be handled carefully during modeling (e.g., scaling, trimming, or log transformation).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ABD503C-DB61-B35B-DD38-1CF92D867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360" y="1019507"/>
            <a:ext cx="5100424" cy="24913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1C6448D-953C-B8C4-67EE-531C6D8D4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12" y="3564467"/>
            <a:ext cx="5100424" cy="254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565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81C68C-3BB6-4F59-0393-6986C2BB7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0DC9E387-D02F-F762-AE9B-321288723C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80219" y="252757"/>
            <a:ext cx="11231562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noProof="0" dirty="0">
                <a:solidFill>
                  <a:schemeClr val="accent2"/>
                </a:solidFill>
              </a:rPr>
              <a:t>Most &amp; Least Expensive per town</a:t>
            </a:r>
            <a:endParaRPr lang="en-US" b="0" noProof="0" dirty="0">
              <a:solidFill>
                <a:schemeClr val="accent2"/>
              </a:solidFill>
            </a:endParaRP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41A4547E-AC77-F9D5-2D26-529DEED8C2D8}"/>
              </a:ext>
            </a:extLst>
          </p:cNvPr>
          <p:cNvSpPr/>
          <p:nvPr/>
        </p:nvSpPr>
        <p:spPr>
          <a:xfrm>
            <a:off x="6274106" y="777418"/>
            <a:ext cx="5478466" cy="5466855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EF164DDA-09C6-D3D3-A92A-BEBA9123A0CB}"/>
              </a:ext>
            </a:extLst>
          </p:cNvPr>
          <p:cNvSpPr/>
          <p:nvPr/>
        </p:nvSpPr>
        <p:spPr>
          <a:xfrm>
            <a:off x="6274106" y="1411777"/>
            <a:ext cx="5452423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199CB72-6024-0227-D693-8EEAC2865230}"/>
              </a:ext>
            </a:extLst>
          </p:cNvPr>
          <p:cNvSpPr txBox="1"/>
          <p:nvPr/>
        </p:nvSpPr>
        <p:spPr>
          <a:xfrm>
            <a:off x="6544019" y="912839"/>
            <a:ext cx="33953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noProof="0" dirty="0">
                <a:solidFill>
                  <a:schemeClr val="tx2"/>
                </a:solidFill>
              </a:rPr>
              <a:t>Price Extremes by Locality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40230D-FAAE-3361-E7C4-D4A4F5D393B8}"/>
              </a:ext>
            </a:extLst>
          </p:cNvPr>
          <p:cNvSpPr txBox="1"/>
          <p:nvPr/>
        </p:nvSpPr>
        <p:spPr>
          <a:xfrm>
            <a:off x="6508256" y="1595582"/>
            <a:ext cx="5115384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noProof="0" dirty="0">
                <a:solidFill>
                  <a:schemeClr val="tx2"/>
                </a:solidFill>
              </a:rPr>
              <a:t>Most </a:t>
            </a:r>
            <a:r>
              <a:rPr lang="en-US" sz="2000" b="1" noProof="0" dirty="0">
                <a:solidFill>
                  <a:schemeClr val="tx2"/>
                </a:solidFill>
              </a:rPr>
              <a:t>expensive localities</a:t>
            </a:r>
            <a:r>
              <a:rPr lang="en-US" sz="2000" noProof="0" dirty="0">
                <a:solidFill>
                  <a:schemeClr val="tx2"/>
                </a:solidFill>
              </a:rPr>
              <a:t> include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noProof="0" dirty="0">
                <a:solidFill>
                  <a:schemeClr val="tx2"/>
                </a:solidFill>
              </a:rPr>
              <a:t>Rhode-Saint-</a:t>
            </a:r>
            <a:r>
              <a:rPr lang="en-US" sz="2000" noProof="0" dirty="0" err="1">
                <a:solidFill>
                  <a:schemeClr val="tx2"/>
                </a:solidFill>
              </a:rPr>
              <a:t>Genèse</a:t>
            </a:r>
            <a:r>
              <a:rPr lang="en-US" sz="2000" noProof="0" dirty="0">
                <a:solidFill>
                  <a:schemeClr val="tx2"/>
                </a:solidFill>
              </a:rPr>
              <a:t>, Uccle, and Knokke-</a:t>
            </a:r>
            <a:r>
              <a:rPr lang="en-US" sz="2000" noProof="0" dirty="0" err="1">
                <a:solidFill>
                  <a:schemeClr val="tx2"/>
                </a:solidFill>
              </a:rPr>
              <a:t>Zoute</a:t>
            </a:r>
            <a:r>
              <a:rPr lang="en-US" sz="2000" noProof="0" dirty="0">
                <a:solidFill>
                  <a:schemeClr val="tx2"/>
                </a:solidFill>
              </a:rPr>
              <a:t>, </a:t>
            </a:r>
          </a:p>
          <a:p>
            <a:r>
              <a:rPr lang="en-US" sz="2000" dirty="0">
                <a:solidFill>
                  <a:schemeClr val="tx2"/>
                </a:solidFill>
                <a:sym typeface="Wingdings" panose="05000000000000000000" pitchFamily="2" charset="2"/>
              </a:rPr>
              <a:t> </a:t>
            </a:r>
            <a:r>
              <a:rPr lang="en-US" sz="2000" noProof="0" dirty="0">
                <a:solidFill>
                  <a:schemeClr val="tx2"/>
                </a:solidFill>
              </a:rPr>
              <a:t>with maximum prices exceeding €6 million.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b="1" noProof="0" dirty="0">
                <a:solidFill>
                  <a:schemeClr val="tx2"/>
                </a:solidFill>
              </a:rPr>
              <a:t>Least expensive areas </a:t>
            </a:r>
            <a:r>
              <a:rPr lang="en-US" sz="2000" noProof="0" dirty="0">
                <a:solidFill>
                  <a:schemeClr val="tx2"/>
                </a:solidFill>
              </a:rPr>
              <a:t>such as </a:t>
            </a:r>
          </a:p>
          <a:p>
            <a:pPr indent="361950">
              <a:buFont typeface="Arial" panose="020B0604020202020204" pitchFamily="34" charset="0"/>
              <a:buChar char="•"/>
            </a:pPr>
            <a:r>
              <a:rPr lang="en-US" sz="2000" noProof="0" dirty="0">
                <a:solidFill>
                  <a:schemeClr val="tx2"/>
                </a:solidFill>
              </a:rPr>
              <a:t>La </a:t>
            </a:r>
            <a:r>
              <a:rPr lang="en-US" sz="2000" noProof="0" dirty="0" err="1">
                <a:solidFill>
                  <a:schemeClr val="tx2"/>
                </a:solidFill>
              </a:rPr>
              <a:t>Louvière</a:t>
            </a:r>
            <a:r>
              <a:rPr lang="en-US" sz="2000" noProof="0" dirty="0">
                <a:solidFill>
                  <a:schemeClr val="tx2"/>
                </a:solidFill>
              </a:rPr>
              <a:t>, Zele, and </a:t>
            </a:r>
            <a:r>
              <a:rPr lang="en-US" sz="2000" noProof="0" dirty="0" err="1">
                <a:solidFill>
                  <a:schemeClr val="tx2"/>
                </a:solidFill>
              </a:rPr>
              <a:t>Pasilieu</a:t>
            </a:r>
            <a:r>
              <a:rPr lang="en-US" sz="2000" noProof="0" dirty="0">
                <a:solidFill>
                  <a:schemeClr val="tx2"/>
                </a:solidFill>
              </a:rPr>
              <a:t> Ramont </a:t>
            </a:r>
          </a:p>
          <a:p>
            <a:pPr indent="361950"/>
            <a:r>
              <a:rPr lang="en-US" sz="2000" noProof="0" dirty="0">
                <a:solidFill>
                  <a:schemeClr val="tx2"/>
                </a:solidFill>
              </a:rPr>
              <a:t>show max prices below €140,000, </a:t>
            </a:r>
          </a:p>
          <a:p>
            <a:r>
              <a:rPr lang="en-US" sz="2000" dirty="0">
                <a:solidFill>
                  <a:schemeClr val="tx2"/>
                </a:solidFill>
                <a:sym typeface="Wingdings" panose="05000000000000000000" pitchFamily="2" charset="2"/>
              </a:rPr>
              <a:t> </a:t>
            </a:r>
            <a:r>
              <a:rPr lang="en-US" sz="2000" noProof="0" dirty="0">
                <a:solidFill>
                  <a:schemeClr val="tx2"/>
                </a:solidFill>
              </a:rPr>
              <a:t>indicating </a:t>
            </a:r>
            <a:r>
              <a:rPr lang="en-US" sz="2000" b="1" noProof="0" dirty="0">
                <a:solidFill>
                  <a:schemeClr val="tx2"/>
                </a:solidFill>
              </a:rPr>
              <a:t>strong regional disparities</a:t>
            </a:r>
            <a:r>
              <a:rPr lang="en-US" sz="2000" noProof="0" dirty="0">
                <a:solidFill>
                  <a:schemeClr val="tx2"/>
                </a:solidFill>
              </a:rPr>
              <a:t>.</a:t>
            </a:r>
          </a:p>
          <a:p>
            <a:endParaRPr lang="en-US" sz="2000" dirty="0">
              <a:solidFill>
                <a:schemeClr val="tx2"/>
              </a:solidFill>
            </a:endParaRPr>
          </a:p>
          <a:p>
            <a:r>
              <a:rPr lang="en-US" sz="2000" noProof="0" dirty="0">
                <a:solidFill>
                  <a:schemeClr val="tx2"/>
                </a:solidFill>
              </a:rPr>
              <a:t>This contrast highlights regional and socioeconomic gaps </a:t>
            </a:r>
          </a:p>
          <a:p>
            <a:r>
              <a:rPr lang="en-US" sz="2000" dirty="0">
                <a:solidFill>
                  <a:schemeClr val="tx2"/>
                </a:solidFill>
                <a:sym typeface="Wingdings" panose="05000000000000000000" pitchFamily="2" charset="2"/>
              </a:rPr>
              <a:t></a:t>
            </a:r>
            <a:r>
              <a:rPr lang="en-US" sz="2000" noProof="0" dirty="0">
                <a:solidFill>
                  <a:schemeClr val="tx2"/>
                </a:solidFill>
              </a:rPr>
              <a:t> </a:t>
            </a:r>
            <a:r>
              <a:rPr lang="en-US" sz="2000" b="1" noProof="0" dirty="0">
                <a:solidFill>
                  <a:schemeClr val="tx2"/>
                </a:solidFill>
              </a:rPr>
              <a:t>key for location-based modeling</a:t>
            </a:r>
            <a:r>
              <a:rPr lang="en-US" sz="2000" noProof="0" dirty="0">
                <a:solidFill>
                  <a:schemeClr val="tx2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422B85-F8F5-F74B-F25C-C29377A26B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34" y="777418"/>
            <a:ext cx="5850437" cy="28887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EB05AB-D554-0A4C-5C45-CB0253BD21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56" y="3746147"/>
            <a:ext cx="6000044" cy="300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601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EE56CD-34D9-495D-661E-29ABED111D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9E0C486C-4FCB-4C73-7A39-4BCF3087CE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80219" y="252757"/>
            <a:ext cx="11231562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noProof="0" dirty="0">
                <a:solidFill>
                  <a:schemeClr val="accent2"/>
                </a:solidFill>
              </a:rPr>
              <a:t>Price Distribution by Locality</a:t>
            </a:r>
            <a:endParaRPr lang="en-US" b="0" noProof="0" dirty="0">
              <a:solidFill>
                <a:schemeClr val="accent2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50A6D4D-522D-843A-DAD6-349D4A924F21}"/>
              </a:ext>
            </a:extLst>
          </p:cNvPr>
          <p:cNvSpPr txBox="1"/>
          <p:nvPr/>
        </p:nvSpPr>
        <p:spPr>
          <a:xfrm>
            <a:off x="12589219" y="-1229227"/>
            <a:ext cx="33953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noProof="0" dirty="0">
                <a:solidFill>
                  <a:schemeClr val="tx2"/>
                </a:solidFill>
              </a:rPr>
              <a:t>Price Extremes by Locality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D65E28-1E8E-5282-7FA4-6198E49FAB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4" y="788288"/>
            <a:ext cx="8169181" cy="6049151"/>
          </a:xfrm>
          <a:prstGeom prst="rect">
            <a:avLst/>
          </a:prstGeom>
        </p:spPr>
      </p:pic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B6ECE1CD-C078-FCE3-56FA-33A9DF21DE82}"/>
              </a:ext>
            </a:extLst>
          </p:cNvPr>
          <p:cNvSpPr/>
          <p:nvPr/>
        </p:nvSpPr>
        <p:spPr>
          <a:xfrm>
            <a:off x="7831973" y="1026779"/>
            <a:ext cx="3945160" cy="5217494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110C66D-A702-7FBE-F69A-5AD95F79E8AD}"/>
              </a:ext>
            </a:extLst>
          </p:cNvPr>
          <p:cNvSpPr txBox="1"/>
          <p:nvPr/>
        </p:nvSpPr>
        <p:spPr>
          <a:xfrm>
            <a:off x="8169181" y="1430016"/>
            <a:ext cx="3270744" cy="44012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Property prices show strong variation by locality.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Ixelles</a:t>
            </a:r>
            <a:r>
              <a:rPr lang="en-US" sz="2000" dirty="0"/>
              <a:t>, </a:t>
            </a:r>
            <a:r>
              <a:rPr lang="en-US" sz="2000" b="1" dirty="0"/>
              <a:t>Uccle</a:t>
            </a:r>
            <a:r>
              <a:rPr lang="en-US" sz="2000" dirty="0"/>
              <a:t>, and </a:t>
            </a:r>
            <a:r>
              <a:rPr lang="en-US" sz="2000" b="1" dirty="0"/>
              <a:t>Knokke</a:t>
            </a:r>
            <a:r>
              <a:rPr lang="en-US" sz="2000" dirty="0"/>
              <a:t> stand out as high-end areas,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Mouscron</a:t>
            </a:r>
            <a:r>
              <a:rPr lang="en-US" sz="2000" dirty="0"/>
              <a:t>, </a:t>
            </a:r>
            <a:r>
              <a:rPr lang="en-US" sz="2000" b="1" dirty="0" err="1"/>
              <a:t>Tubize</a:t>
            </a:r>
            <a:r>
              <a:rPr lang="en-US" sz="2000" dirty="0"/>
              <a:t>, and </a:t>
            </a:r>
            <a:r>
              <a:rPr lang="en-US" sz="2000" b="1" dirty="0"/>
              <a:t>Fosses-la-Ville</a:t>
            </a:r>
            <a:r>
              <a:rPr lang="en-US" sz="2000" dirty="0"/>
              <a:t> represent the lower end.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/>
              <a:t>Location remains a key factor</a:t>
            </a:r>
            <a:r>
              <a:rPr lang="en-US" sz="2000" dirty="0"/>
              <a:t> in pricing dynamics.</a:t>
            </a:r>
            <a:endParaRPr lang="en-US" sz="2000" noProof="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9642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C678C-546A-0A5A-490E-B32B81D8B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96BFD3-43F4-479D-B02A-1AFEE7F07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12839"/>
            <a:ext cx="8138847" cy="25910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6A7D6C6-69A4-5E58-4631-CA1489E51B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72" y="3606800"/>
            <a:ext cx="8418895" cy="2737786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B2B0CFF9-E4BE-6B16-819C-242042B092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80219" y="252757"/>
            <a:ext cx="11231562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noProof="0" dirty="0">
                <a:solidFill>
                  <a:schemeClr val="accent2"/>
                </a:solidFill>
              </a:rPr>
              <a:t>Most &amp; Least Expensive per province</a:t>
            </a:r>
            <a:endParaRPr lang="en-US" b="0" noProof="0" dirty="0">
              <a:solidFill>
                <a:schemeClr val="accent2"/>
              </a:solidFill>
            </a:endParaRP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91623812-4CC9-A078-345E-638181E472D0}"/>
              </a:ext>
            </a:extLst>
          </p:cNvPr>
          <p:cNvSpPr/>
          <p:nvPr/>
        </p:nvSpPr>
        <p:spPr>
          <a:xfrm>
            <a:off x="8364071" y="877731"/>
            <a:ext cx="3421087" cy="5466855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9F7574B9-05D0-7DB1-C9E2-BFB8F27CE87C}"/>
              </a:ext>
            </a:extLst>
          </p:cNvPr>
          <p:cNvSpPr/>
          <p:nvPr/>
        </p:nvSpPr>
        <p:spPr>
          <a:xfrm>
            <a:off x="8364071" y="1512090"/>
            <a:ext cx="3421087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293EF5E-C5BD-E914-673A-46F10E204CE5}"/>
              </a:ext>
            </a:extLst>
          </p:cNvPr>
          <p:cNvSpPr txBox="1"/>
          <p:nvPr/>
        </p:nvSpPr>
        <p:spPr>
          <a:xfrm>
            <a:off x="8482667" y="1013152"/>
            <a:ext cx="33953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noProof="0" dirty="0">
                <a:solidFill>
                  <a:schemeClr val="tx2"/>
                </a:solidFill>
              </a:rPr>
              <a:t>Price by Province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7ACBD9-67B5-08CF-8EC3-8BE359C9E98E}"/>
              </a:ext>
            </a:extLst>
          </p:cNvPr>
          <p:cNvSpPr txBox="1"/>
          <p:nvPr/>
        </p:nvSpPr>
        <p:spPr>
          <a:xfrm>
            <a:off x="8482667" y="1986098"/>
            <a:ext cx="3065221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noProof="0" dirty="0">
                <a:solidFill>
                  <a:schemeClr val="tx2"/>
                </a:solidFill>
              </a:rPr>
              <a:t>Flemish Brabant, Brussels, and West Flanders have the highest maximum property prices, reaching up to €6–7 million.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noProof="0" dirty="0">
                <a:solidFill>
                  <a:schemeClr val="tx2"/>
                </a:solidFill>
              </a:rPr>
              <a:t>Walloon provinces like Hainaut and Liège have the lowest minimum prices, below €50,000.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noProof="0" dirty="0">
                <a:solidFill>
                  <a:schemeClr val="tx2"/>
                </a:solidFill>
              </a:rPr>
              <a:t>This wide price range across provinces highlights the importance of regional pricing strategies in real estate modeling.</a:t>
            </a:r>
          </a:p>
        </p:txBody>
      </p:sp>
    </p:spTree>
    <p:extLst>
      <p:ext uri="{BB962C8B-B14F-4D97-AF65-F5344CB8AC3E}">
        <p14:creationId xmlns:p14="http://schemas.microsoft.com/office/powerpoint/2010/main" val="4249100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37911-29A3-60ED-FCAC-6D76628866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99947C47-A717-9E0A-14C8-B60A4B8AA5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80219" y="252757"/>
            <a:ext cx="11231562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noProof="0" dirty="0">
                <a:solidFill>
                  <a:schemeClr val="accent2"/>
                </a:solidFill>
              </a:rPr>
              <a:t>Most influential variables on price</a:t>
            </a:r>
          </a:p>
        </p:txBody>
      </p:sp>
      <p:sp>
        <p:nvSpPr>
          <p:cNvPr id="12" name="Rounded Rectangle">
            <a:extLst>
              <a:ext uri="{FF2B5EF4-FFF2-40B4-BE49-F238E27FC236}">
                <a16:creationId xmlns:a16="http://schemas.microsoft.com/office/drawing/2014/main" id="{1D6C0464-F5C6-B780-2C5C-05537AB54280}"/>
              </a:ext>
            </a:extLst>
          </p:cNvPr>
          <p:cNvSpPr/>
          <p:nvPr/>
        </p:nvSpPr>
        <p:spPr>
          <a:xfrm>
            <a:off x="8364071" y="877731"/>
            <a:ext cx="3421087" cy="5466855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4" name="Line">
            <a:extLst>
              <a:ext uri="{FF2B5EF4-FFF2-40B4-BE49-F238E27FC236}">
                <a16:creationId xmlns:a16="http://schemas.microsoft.com/office/drawing/2014/main" id="{B4775BEF-6404-B471-3B46-43A7C2C33BB4}"/>
              </a:ext>
            </a:extLst>
          </p:cNvPr>
          <p:cNvSpPr/>
          <p:nvPr/>
        </p:nvSpPr>
        <p:spPr>
          <a:xfrm>
            <a:off x="8364071" y="1512090"/>
            <a:ext cx="3421087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E0EA7A-D975-1733-ED82-7F388F7B0653}"/>
              </a:ext>
            </a:extLst>
          </p:cNvPr>
          <p:cNvSpPr txBox="1"/>
          <p:nvPr/>
        </p:nvSpPr>
        <p:spPr>
          <a:xfrm>
            <a:off x="8482667" y="1013152"/>
            <a:ext cx="33953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noProof="0" dirty="0">
                <a:solidFill>
                  <a:schemeClr val="tx2"/>
                </a:solidFill>
              </a:rPr>
              <a:t>Price Correlation Insights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CE3016-406E-F00B-127F-0C047DA99453}"/>
              </a:ext>
            </a:extLst>
          </p:cNvPr>
          <p:cNvSpPr txBox="1"/>
          <p:nvPr/>
        </p:nvSpPr>
        <p:spPr>
          <a:xfrm>
            <a:off x="8482667" y="1986098"/>
            <a:ext cx="3065221" cy="4031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noProof="0" dirty="0">
                <a:solidFill>
                  <a:schemeClr val="tx2"/>
                </a:solidFill>
              </a:rPr>
              <a:t>The </a:t>
            </a:r>
            <a:r>
              <a:rPr lang="en-US" sz="1600" b="1" noProof="0" dirty="0">
                <a:solidFill>
                  <a:schemeClr val="tx2"/>
                </a:solidFill>
              </a:rPr>
              <a:t>most correlated features </a:t>
            </a:r>
            <a:r>
              <a:rPr lang="en-US" sz="1600" noProof="0" dirty="0">
                <a:solidFill>
                  <a:schemeClr val="tx2"/>
                </a:solidFill>
              </a:rPr>
              <a:t>with property price are </a:t>
            </a:r>
            <a:r>
              <a:rPr lang="en-US" sz="1600" b="1" noProof="0" dirty="0">
                <a:solidFill>
                  <a:schemeClr val="tx2"/>
                </a:solidFill>
              </a:rPr>
              <a:t>bedroom count</a:t>
            </a:r>
            <a:r>
              <a:rPr lang="en-US" sz="1600" noProof="0" dirty="0">
                <a:solidFill>
                  <a:schemeClr val="tx2"/>
                </a:solidFill>
              </a:rPr>
              <a:t>, </a:t>
            </a:r>
            <a:r>
              <a:rPr lang="en-US" sz="1600" b="1" noProof="0" dirty="0">
                <a:solidFill>
                  <a:schemeClr val="tx2"/>
                </a:solidFill>
              </a:rPr>
              <a:t>terrace surface</a:t>
            </a:r>
            <a:r>
              <a:rPr lang="en-US" sz="1600" noProof="0" dirty="0">
                <a:solidFill>
                  <a:schemeClr val="tx2"/>
                </a:solidFill>
              </a:rPr>
              <a:t>, and </a:t>
            </a:r>
            <a:r>
              <a:rPr lang="en-US" sz="1600" b="1" noProof="0" dirty="0">
                <a:solidFill>
                  <a:schemeClr val="tx2"/>
                </a:solidFill>
              </a:rPr>
              <a:t>land surface</a:t>
            </a:r>
            <a:r>
              <a:rPr lang="en-US" sz="1600" noProof="0" dirty="0">
                <a:solidFill>
                  <a:schemeClr val="tx2"/>
                </a:solidFill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noProof="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noProof="0" dirty="0">
                <a:solidFill>
                  <a:schemeClr val="tx2"/>
                </a:solidFill>
              </a:rPr>
              <a:t>Surface-related variables </a:t>
            </a:r>
            <a:r>
              <a:rPr lang="en-US" sz="1600" noProof="0" dirty="0">
                <a:solidFill>
                  <a:schemeClr val="tx2"/>
                </a:solidFill>
              </a:rPr>
              <a:t>dominate the top influencers, confirming that </a:t>
            </a:r>
            <a:r>
              <a:rPr lang="en-US" sz="1600" b="1" noProof="0" dirty="0">
                <a:solidFill>
                  <a:schemeClr val="tx2"/>
                </a:solidFill>
              </a:rPr>
              <a:t>size matters most in real estate valuat</a:t>
            </a:r>
            <a:r>
              <a:rPr lang="en-US" sz="1600" noProof="0" dirty="0">
                <a:solidFill>
                  <a:schemeClr val="tx2"/>
                </a:solidFill>
              </a:rPr>
              <a:t>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noProof="0" dirty="0">
                <a:solidFill>
                  <a:schemeClr val="tx2"/>
                </a:solidFill>
              </a:rPr>
              <a:t>Some features (e.g., </a:t>
            </a:r>
            <a:r>
              <a:rPr lang="en-US" sz="1600" noProof="0" dirty="0" err="1">
                <a:solidFill>
                  <a:schemeClr val="tx2"/>
                </a:solidFill>
              </a:rPr>
              <a:t>monthlyCost</a:t>
            </a:r>
            <a:r>
              <a:rPr lang="en-US" sz="1600" noProof="0" dirty="0">
                <a:solidFill>
                  <a:schemeClr val="tx2"/>
                </a:solidFill>
              </a:rPr>
              <a:t>, </a:t>
            </a:r>
            <a:r>
              <a:rPr lang="en-US" sz="1600" noProof="0" dirty="0" err="1">
                <a:solidFill>
                  <a:schemeClr val="tx2"/>
                </a:solidFill>
              </a:rPr>
              <a:t>hasBalcony</a:t>
            </a:r>
            <a:r>
              <a:rPr lang="en-US" sz="1600" noProof="0" dirty="0">
                <a:solidFill>
                  <a:schemeClr val="tx2"/>
                </a:solidFill>
              </a:rPr>
              <a:t>) </a:t>
            </a:r>
            <a:r>
              <a:rPr lang="en-US" sz="1600" b="1" noProof="0" dirty="0">
                <a:solidFill>
                  <a:schemeClr val="tx2"/>
                </a:solidFill>
              </a:rPr>
              <a:t>show negative </a:t>
            </a:r>
            <a:r>
              <a:rPr lang="en-US" sz="1600" noProof="0" dirty="0">
                <a:solidFill>
                  <a:schemeClr val="tx2"/>
                </a:solidFill>
              </a:rPr>
              <a:t>or </a:t>
            </a:r>
            <a:r>
              <a:rPr lang="en-US" sz="1600" b="1" noProof="0" dirty="0">
                <a:solidFill>
                  <a:schemeClr val="tx2"/>
                </a:solidFill>
              </a:rPr>
              <a:t>negligible correlation</a:t>
            </a:r>
            <a:r>
              <a:rPr lang="en-US" sz="1600" noProof="0" dirty="0">
                <a:solidFill>
                  <a:schemeClr val="tx2"/>
                </a:solidFill>
              </a:rPr>
              <a:t>, and may require further validation or </a:t>
            </a:r>
            <a:r>
              <a:rPr lang="en-US" sz="1600" b="1" noProof="0" dirty="0">
                <a:solidFill>
                  <a:schemeClr val="tx2"/>
                </a:solidFill>
              </a:rPr>
              <a:t>exclusion</a:t>
            </a:r>
            <a:r>
              <a:rPr lang="en-US" sz="1600" noProof="0" dirty="0">
                <a:solidFill>
                  <a:schemeClr val="tx2"/>
                </a:solidFill>
              </a:rPr>
              <a:t> from models.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B54213-1290-A7EC-FAE9-AEB470C6A0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041" y="1354667"/>
            <a:ext cx="7711207" cy="4540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39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0DE6EFE8-782F-4CA3-4F1E-AC290642E92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5938" y="414402"/>
            <a:ext cx="6627520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latin typeface="+mn-lt"/>
              </a:rPr>
              <a:t>Previewing the Dataset with </a:t>
            </a:r>
            <a:r>
              <a:rPr kumimoji="0" lang="en-US" b="1" i="0" u="none" strike="noStrike" cap="none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latin typeface="+mn-lt"/>
              </a:rPr>
              <a:t>df.head</a:t>
            </a:r>
            <a:r>
              <a:rPr kumimoji="0" lang="en-US" b="1" i="0" u="none" strike="noStrike" cap="none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latin typeface="+mn-lt"/>
              </a:rPr>
              <a:t>()</a:t>
            </a:r>
            <a:endParaRPr kumimoji="0" lang="en-US" b="0" i="0" u="none" strike="noStrike" cap="none" normalizeH="0" baseline="0" noProof="0" dirty="0">
              <a:ln>
                <a:noFill/>
              </a:ln>
              <a:solidFill>
                <a:schemeClr val="accent2"/>
              </a:solidFill>
              <a:effectLst/>
              <a:latin typeface="+mn-lt"/>
            </a:endParaRPr>
          </a:p>
        </p:txBody>
      </p:sp>
      <p:sp>
        <p:nvSpPr>
          <p:cNvPr id="3" name="Rounded Rectangle">
            <a:extLst>
              <a:ext uri="{FF2B5EF4-FFF2-40B4-BE49-F238E27FC236}">
                <a16:creationId xmlns:a16="http://schemas.microsoft.com/office/drawing/2014/main" id="{C2C832FB-03CE-072A-6F14-49D378A0D512}"/>
              </a:ext>
            </a:extLst>
          </p:cNvPr>
          <p:cNvSpPr/>
          <p:nvPr/>
        </p:nvSpPr>
        <p:spPr>
          <a:xfrm>
            <a:off x="423014" y="1142255"/>
            <a:ext cx="11216760" cy="2286745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EFB40A4-FF93-2D1A-FB2A-3903040EA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279" y="1282634"/>
            <a:ext cx="10525683" cy="2005985"/>
          </a:xfrm>
          <a:prstGeom prst="rect">
            <a:avLst/>
          </a:prstGeom>
        </p:spPr>
      </p:pic>
      <p:sp>
        <p:nvSpPr>
          <p:cNvPr id="4" name="Rounded Rectangle">
            <a:extLst>
              <a:ext uri="{FF2B5EF4-FFF2-40B4-BE49-F238E27FC236}">
                <a16:creationId xmlns:a16="http://schemas.microsoft.com/office/drawing/2014/main" id="{93471F90-C072-3CBB-43C8-42FB04A87B62}"/>
              </a:ext>
            </a:extLst>
          </p:cNvPr>
          <p:cNvSpPr/>
          <p:nvPr/>
        </p:nvSpPr>
        <p:spPr>
          <a:xfrm>
            <a:off x="423014" y="3590960"/>
            <a:ext cx="11216760" cy="2694403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65A375B5-BCB9-651D-1FC0-BEF6D0A99FDC}"/>
              </a:ext>
            </a:extLst>
          </p:cNvPr>
          <p:cNvSpPr/>
          <p:nvPr/>
        </p:nvSpPr>
        <p:spPr>
          <a:xfrm>
            <a:off x="423014" y="4047820"/>
            <a:ext cx="11159386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F18A22-ACB1-A5E5-0745-A2D95522B5B0}"/>
              </a:ext>
            </a:extLst>
          </p:cNvPr>
          <p:cNvSpPr txBox="1"/>
          <p:nvPr/>
        </p:nvSpPr>
        <p:spPr>
          <a:xfrm>
            <a:off x="624920" y="3625960"/>
            <a:ext cx="10655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solidFill>
                  <a:schemeClr val="tx2"/>
                </a:solidFill>
              </a:rPr>
              <a:t>Observation from Dataset Preview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14C1F4-3FC6-EB67-7BB3-342520013142}"/>
              </a:ext>
            </a:extLst>
          </p:cNvPr>
          <p:cNvSpPr txBox="1"/>
          <p:nvPr/>
        </p:nvSpPr>
        <p:spPr>
          <a:xfrm>
            <a:off x="624920" y="4329233"/>
            <a:ext cx="554728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dirty="0"/>
              <a:t>The dataset contains real estate listings with key features such as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property type,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subtype,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number of bedrooms and bathrooms,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location (province, locality, postcode), and a unique listing URL.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5CB934B-9AE6-3945-422D-66DAF3AABCC3}"/>
              </a:ext>
            </a:extLst>
          </p:cNvPr>
          <p:cNvSpPr txBox="1"/>
          <p:nvPr/>
        </p:nvSpPr>
        <p:spPr>
          <a:xfrm>
            <a:off x="6630734" y="4271613"/>
            <a:ext cx="477386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From the first 5 rows, we can observe: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 variety of property types (e.g., apartment, house, flat studio)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Listings are located in </a:t>
            </a:r>
            <a:r>
              <a:rPr lang="en-US" sz="1600" b="1" dirty="0"/>
              <a:t>Brussels</a:t>
            </a:r>
            <a:r>
              <a:rPr lang="en-US" sz="1600" dirty="0"/>
              <a:t>, specifically </a:t>
            </a:r>
            <a:r>
              <a:rPr lang="en-US" sz="1600" b="1" dirty="0" err="1"/>
              <a:t>Etterbeek</a:t>
            </a:r>
            <a:r>
              <a:rPr lang="en-US" sz="1600" dirty="0"/>
              <a:t> and </a:t>
            </a:r>
            <a:r>
              <a:rPr lang="en-US" sz="1600" b="1" dirty="0"/>
              <a:t>Bruxelles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Bedroom counts range from 1 to 4, and bathroom counts from 1 to 2</a:t>
            </a:r>
          </a:p>
        </p:txBody>
      </p:sp>
    </p:spTree>
    <p:extLst>
      <p:ext uri="{BB962C8B-B14F-4D97-AF65-F5344CB8AC3E}">
        <p14:creationId xmlns:p14="http://schemas.microsoft.com/office/powerpoint/2010/main" val="1868152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29ED82-4072-9582-EF9E-88841BC2C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AB7576D2-C103-5C0A-737D-7275421960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15938" y="414402"/>
            <a:ext cx="3323346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lang="en-US" cap="none" noProof="0" dirty="0">
                <a:solidFill>
                  <a:schemeClr val="accent2"/>
                </a:solidFill>
              </a:rPr>
              <a:t>Duplicated values</a:t>
            </a:r>
            <a:endParaRPr kumimoji="0" lang="en-US" b="0" i="0" u="none" strike="noStrike" cap="none" normalizeH="0" baseline="0" noProof="0" dirty="0">
              <a:ln>
                <a:noFill/>
              </a:ln>
              <a:solidFill>
                <a:schemeClr val="accent2"/>
              </a:solidFill>
              <a:effectLst/>
              <a:latin typeface="+mn-lt"/>
            </a:endParaRPr>
          </a:p>
        </p:txBody>
      </p:sp>
      <p:sp>
        <p:nvSpPr>
          <p:cNvPr id="3" name="Rounded Rectangle">
            <a:extLst>
              <a:ext uri="{FF2B5EF4-FFF2-40B4-BE49-F238E27FC236}">
                <a16:creationId xmlns:a16="http://schemas.microsoft.com/office/drawing/2014/main" id="{DFD8D4BC-9207-581C-908C-2BC156AD133E}"/>
              </a:ext>
            </a:extLst>
          </p:cNvPr>
          <p:cNvSpPr/>
          <p:nvPr/>
        </p:nvSpPr>
        <p:spPr>
          <a:xfrm>
            <a:off x="423014" y="1142255"/>
            <a:ext cx="11216760" cy="2625411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4" name="Rounded Rectangle">
            <a:extLst>
              <a:ext uri="{FF2B5EF4-FFF2-40B4-BE49-F238E27FC236}">
                <a16:creationId xmlns:a16="http://schemas.microsoft.com/office/drawing/2014/main" id="{85A3B577-C332-8385-812D-761EB899226B}"/>
              </a:ext>
            </a:extLst>
          </p:cNvPr>
          <p:cNvSpPr/>
          <p:nvPr/>
        </p:nvSpPr>
        <p:spPr>
          <a:xfrm>
            <a:off x="423014" y="3929626"/>
            <a:ext cx="11216760" cy="2286745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9DDD065-FC28-8535-CEC2-1DB706504E63}"/>
              </a:ext>
            </a:extLst>
          </p:cNvPr>
          <p:cNvSpPr/>
          <p:nvPr/>
        </p:nvSpPr>
        <p:spPr>
          <a:xfrm>
            <a:off x="423014" y="4386486"/>
            <a:ext cx="11159386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4DBAB5-12D7-1D3A-0BBB-57692394CFEF}"/>
              </a:ext>
            </a:extLst>
          </p:cNvPr>
          <p:cNvSpPr txBox="1"/>
          <p:nvPr/>
        </p:nvSpPr>
        <p:spPr>
          <a:xfrm>
            <a:off x="624920" y="3964626"/>
            <a:ext cx="1065513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solidFill>
                  <a:schemeClr val="tx2"/>
                </a:solidFill>
              </a:rPr>
              <a:t>Observation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7EEFB0-E394-B9E8-A68A-058867919480}"/>
              </a:ext>
            </a:extLst>
          </p:cNvPr>
          <p:cNvSpPr txBox="1"/>
          <p:nvPr/>
        </p:nvSpPr>
        <p:spPr>
          <a:xfrm>
            <a:off x="763393" y="4548447"/>
            <a:ext cx="10665214" cy="1427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No duplicate rows were found in the dataset.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The number of rows remained the same before and after applying </a:t>
            </a:r>
            <a:r>
              <a:rPr lang="en-US" sz="2000" dirty="0" err="1"/>
              <a:t>drop_duplicates</a:t>
            </a:r>
            <a:r>
              <a:rPr lang="en-US" sz="2000" dirty="0"/>
              <a:t>()</a:t>
            </a:r>
          </a:p>
          <a:p>
            <a:pPr>
              <a:lnSpc>
                <a:spcPct val="150000"/>
              </a:lnSpc>
              <a:buNone/>
            </a:pPr>
            <a:r>
              <a:rPr lang="en-US" sz="2000" dirty="0">
                <a:sym typeface="Wingdings" panose="05000000000000000000" pitchFamily="2" charset="2"/>
              </a:rPr>
              <a:t> This c</a:t>
            </a:r>
            <a:r>
              <a:rPr lang="en-US" sz="2000" dirty="0"/>
              <a:t>onfirms that all entries are unique at this stage.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F26B73-B6D8-CDC0-6093-8DF7AF28B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029" y="1256790"/>
            <a:ext cx="7322915" cy="228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913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3578B-F083-4BDE-E991-170201C1A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5D0E392E-A01A-56BE-D316-B4AD999452A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47699" y="233422"/>
            <a:ext cx="7790018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Show Percentage of Missing Values</a:t>
            </a:r>
            <a:endParaRPr lang="en-US" b="0" dirty="0">
              <a:solidFill>
                <a:schemeClr val="accent2"/>
              </a:solidFill>
            </a:endParaRPr>
          </a:p>
        </p:txBody>
      </p:sp>
      <p:sp>
        <p:nvSpPr>
          <p:cNvPr id="3" name="Rounded Rectangle">
            <a:extLst>
              <a:ext uri="{FF2B5EF4-FFF2-40B4-BE49-F238E27FC236}">
                <a16:creationId xmlns:a16="http://schemas.microsoft.com/office/drawing/2014/main" id="{FDBC84DB-F4EA-03AD-D30C-8ABB199CE8F4}"/>
              </a:ext>
            </a:extLst>
          </p:cNvPr>
          <p:cNvSpPr/>
          <p:nvPr/>
        </p:nvSpPr>
        <p:spPr>
          <a:xfrm>
            <a:off x="14508432" y="6849502"/>
            <a:ext cx="8123937" cy="1536399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4" name="Rounded Rectangle">
            <a:extLst>
              <a:ext uri="{FF2B5EF4-FFF2-40B4-BE49-F238E27FC236}">
                <a16:creationId xmlns:a16="http://schemas.microsoft.com/office/drawing/2014/main" id="{6D9BE141-31AA-74E6-2C97-AFF7A8B06779}"/>
              </a:ext>
            </a:extLst>
          </p:cNvPr>
          <p:cNvSpPr/>
          <p:nvPr/>
        </p:nvSpPr>
        <p:spPr>
          <a:xfrm>
            <a:off x="6304514" y="861410"/>
            <a:ext cx="5339787" cy="5386713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337803E5-47D6-2336-1F16-97733A7BD547}"/>
              </a:ext>
            </a:extLst>
          </p:cNvPr>
          <p:cNvSpPr/>
          <p:nvPr/>
        </p:nvSpPr>
        <p:spPr>
          <a:xfrm>
            <a:off x="6304515" y="1568691"/>
            <a:ext cx="5339786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b="1" i="0" u="none" strike="noStrike" kern="0" cap="none" spc="0" normalizeH="0" baseline="0" noProof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212130-F80A-EE96-8EDB-948DE594F05C}"/>
              </a:ext>
            </a:extLst>
          </p:cNvPr>
          <p:cNvSpPr txBox="1"/>
          <p:nvPr/>
        </p:nvSpPr>
        <p:spPr>
          <a:xfrm>
            <a:off x="6636887" y="1004209"/>
            <a:ext cx="51378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tx2"/>
                </a:solidFill>
              </a:rPr>
              <a:t>Key Insight on Missing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06BE88-E41B-F598-8D1B-98DD68C07675}"/>
              </a:ext>
            </a:extLst>
          </p:cNvPr>
          <p:cNvSpPr txBox="1"/>
          <p:nvPr/>
        </p:nvSpPr>
        <p:spPr>
          <a:xfrm>
            <a:off x="6636887" y="2015581"/>
            <a:ext cx="4675039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Drop columns with 100% missing or irrelevant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Impute key features (</a:t>
            </a:r>
            <a:r>
              <a:rPr lang="en-US" sz="2000" dirty="0" err="1">
                <a:solidFill>
                  <a:schemeClr val="tx2"/>
                </a:solidFill>
              </a:rPr>
              <a:t>roomCount</a:t>
            </a:r>
            <a:r>
              <a:rPr lang="en-US" sz="2000" dirty="0">
                <a:solidFill>
                  <a:schemeClr val="tx2"/>
                </a:solidFill>
              </a:rPr>
              <a:t>, </a:t>
            </a:r>
            <a:r>
              <a:rPr lang="en-US" sz="2000" dirty="0" err="1">
                <a:solidFill>
                  <a:schemeClr val="tx2"/>
                </a:solidFill>
              </a:rPr>
              <a:t>terraceSurface</a:t>
            </a:r>
            <a:r>
              <a:rPr lang="en-US" sz="2000" dirty="0">
                <a:solidFill>
                  <a:schemeClr val="tx2"/>
                </a:solidFill>
              </a:rPr>
              <a:t>, etc.) using median or models.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Fill categorical fields (</a:t>
            </a:r>
            <a:r>
              <a:rPr lang="en-US" sz="2000" dirty="0" err="1">
                <a:solidFill>
                  <a:schemeClr val="tx2"/>
                </a:solidFill>
              </a:rPr>
              <a:t>kitchenType</a:t>
            </a:r>
            <a:r>
              <a:rPr lang="en-US" sz="2000" dirty="0">
                <a:solidFill>
                  <a:schemeClr val="tx2"/>
                </a:solidFill>
              </a:rPr>
              <a:t>, </a:t>
            </a:r>
            <a:r>
              <a:rPr lang="en-US" sz="2000" dirty="0" err="1">
                <a:solidFill>
                  <a:schemeClr val="tx2"/>
                </a:solidFill>
              </a:rPr>
              <a:t>heatingType</a:t>
            </a:r>
            <a:r>
              <a:rPr lang="en-US" sz="2000" dirty="0">
                <a:solidFill>
                  <a:schemeClr val="tx2"/>
                </a:solidFill>
              </a:rPr>
              <a:t>) with mode or grouped values.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Remove rows with missing price (target variable).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/>
                </a:solidFill>
              </a:rPr>
              <a:t>Keep and impute useful columns (</a:t>
            </a:r>
            <a:r>
              <a:rPr lang="en-US" sz="2000" dirty="0" err="1">
                <a:solidFill>
                  <a:schemeClr val="tx2"/>
                </a:solidFill>
              </a:rPr>
              <a:t>epcScore</a:t>
            </a:r>
            <a:r>
              <a:rPr lang="en-US" sz="2000" dirty="0">
                <a:solidFill>
                  <a:schemeClr val="tx2"/>
                </a:solidFill>
              </a:rPr>
              <a:t>, </a:t>
            </a:r>
            <a:r>
              <a:rPr lang="en-US" sz="2000" dirty="0" err="1">
                <a:solidFill>
                  <a:schemeClr val="tx2"/>
                </a:solidFill>
              </a:rPr>
              <a:t>constructionYear</a:t>
            </a:r>
            <a:r>
              <a:rPr lang="en-US" sz="2000" dirty="0">
                <a:solidFill>
                  <a:schemeClr val="tx2"/>
                </a:solidFill>
              </a:rPr>
              <a:t>).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5915C8F-B629-B74E-56DE-C22630E43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99" y="861410"/>
            <a:ext cx="5421301" cy="73306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6F8F1D-4A69-56B7-2F0A-447EE61B4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699" y="1781644"/>
            <a:ext cx="5421301" cy="446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549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9C5F24-A873-5526-39E1-013F66895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985C7D87-7D5A-D2F7-633B-13EBA62FA2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0268" y="1666681"/>
            <a:ext cx="4818122" cy="693839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chemeClr val="accent2"/>
                </a:solidFill>
              </a:rPr>
              <a:t>Visual representations of missing values help </a:t>
            </a:r>
            <a:r>
              <a:rPr lang="en-US" sz="1800" b="1" dirty="0">
                <a:solidFill>
                  <a:schemeClr val="accent2"/>
                </a:solidFill>
              </a:rPr>
              <a:t>detect patterns across the dataset</a:t>
            </a:r>
            <a:r>
              <a:rPr lang="en-US" sz="1800" dirty="0">
                <a:solidFill>
                  <a:schemeClr val="accent2"/>
                </a:solidFill>
              </a:rPr>
              <a:t>:</a:t>
            </a:r>
          </a:p>
          <a:p>
            <a:r>
              <a:rPr lang="en-US" sz="1800" dirty="0">
                <a:solidFill>
                  <a:schemeClr val="accent2"/>
                </a:solidFill>
              </a:rPr>
              <a:t>A </a:t>
            </a:r>
            <a:r>
              <a:rPr lang="en-US" sz="1800" b="1" dirty="0">
                <a:solidFill>
                  <a:schemeClr val="accent2"/>
                </a:solidFill>
              </a:rPr>
              <a:t>heatmap shows missing entries row by row</a:t>
            </a:r>
            <a:r>
              <a:rPr lang="en-US" sz="1800" dirty="0">
                <a:solidFill>
                  <a:schemeClr val="accent2"/>
                </a:solidFill>
              </a:rPr>
              <a:t>, which can highlight clusters or anomalies.</a:t>
            </a:r>
          </a:p>
          <a:p>
            <a:r>
              <a:rPr lang="en-US" sz="1800" dirty="0">
                <a:solidFill>
                  <a:schemeClr val="accent2"/>
                </a:solidFill>
              </a:rPr>
              <a:t>A </a:t>
            </a:r>
            <a:r>
              <a:rPr lang="en-US" sz="1800" b="1" dirty="0">
                <a:solidFill>
                  <a:schemeClr val="accent2"/>
                </a:solidFill>
              </a:rPr>
              <a:t>bar plot </a:t>
            </a:r>
            <a:r>
              <a:rPr lang="en-US" sz="1800" dirty="0">
                <a:solidFill>
                  <a:schemeClr val="accent2"/>
                </a:solidFill>
              </a:rPr>
              <a:t>(via `</a:t>
            </a:r>
            <a:r>
              <a:rPr lang="en-US" sz="1800" dirty="0" err="1">
                <a:solidFill>
                  <a:schemeClr val="accent2"/>
                </a:solidFill>
              </a:rPr>
              <a:t>missingno</a:t>
            </a:r>
            <a:r>
              <a:rPr lang="en-US" sz="1800" dirty="0">
                <a:solidFill>
                  <a:schemeClr val="accent2"/>
                </a:solidFill>
              </a:rPr>
              <a:t>`) </a:t>
            </a:r>
            <a:r>
              <a:rPr lang="en-US" sz="1800" b="1" dirty="0">
                <a:solidFill>
                  <a:schemeClr val="accent2"/>
                </a:solidFill>
              </a:rPr>
              <a:t>summarizes the missing value count per feature</a:t>
            </a:r>
            <a:r>
              <a:rPr lang="en-US" sz="1800" dirty="0">
                <a:solidFill>
                  <a:schemeClr val="accent2"/>
                </a:solidFill>
              </a:rPr>
              <a:t>, sorted for easier prioritization.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2"/>
                </a:solidFill>
              </a:rPr>
              <a:t>These visualizations support decision-making when choosing which columns to </a:t>
            </a:r>
          </a:p>
          <a:p>
            <a:pPr marL="360363">
              <a:spcBef>
                <a:spcPts val="0"/>
              </a:spcBef>
            </a:pPr>
            <a:r>
              <a:rPr lang="en-US" sz="1800" dirty="0">
                <a:solidFill>
                  <a:schemeClr val="accent2"/>
                </a:solidFill>
              </a:rPr>
              <a:t>drop, </a:t>
            </a:r>
          </a:p>
          <a:p>
            <a:pPr marL="360363">
              <a:spcBef>
                <a:spcPts val="0"/>
              </a:spcBef>
            </a:pPr>
            <a:r>
              <a:rPr lang="en-US" sz="1800" dirty="0">
                <a:solidFill>
                  <a:schemeClr val="accent2"/>
                </a:solidFill>
              </a:rPr>
              <a:t>impute, </a:t>
            </a:r>
          </a:p>
          <a:p>
            <a:pPr marL="360363">
              <a:spcBef>
                <a:spcPts val="0"/>
              </a:spcBef>
            </a:pPr>
            <a:r>
              <a:rPr lang="en-US" sz="1800" dirty="0">
                <a:solidFill>
                  <a:schemeClr val="accent2"/>
                </a:solidFill>
              </a:rPr>
              <a:t>or transform.</a:t>
            </a:r>
            <a:endParaRPr lang="en-US" sz="1800" noProof="0" dirty="0">
              <a:solidFill>
                <a:schemeClr val="accent2"/>
              </a:solidFill>
            </a:endParaRP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6CDE38A1-2F7E-E93B-3F14-17806F00A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9EC71654-96A5-4280-94F3-931C61A9F92C}" type="slidenum">
              <a:rPr lang="fr-FR" noProof="0" smtClean="0"/>
              <a:pPr rtl="0">
                <a:spcAft>
                  <a:spcPts val="600"/>
                </a:spcAft>
              </a:pPr>
              <a:t>5</a:t>
            </a:fld>
            <a:endParaRPr lang="fr-FR" noProof="0"/>
          </a:p>
        </p:txBody>
      </p:sp>
      <p:pic>
        <p:nvPicPr>
          <p:cNvPr id="10" name="Espace réservé d’image 9" descr="paysage urbain&#10;">
            <a:extLst>
              <a:ext uri="{FF2B5EF4-FFF2-40B4-BE49-F238E27FC236}">
                <a16:creationId xmlns:a16="http://schemas.microsoft.com/office/drawing/2014/main" id="{A4977DCC-F031-D80C-2059-8A93F40575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355" r="-2" b="-2"/>
          <a:stretch>
            <a:fillRect/>
          </a:stretch>
        </p:blipFill>
        <p:spPr>
          <a:xfrm>
            <a:off x="5884648" y="10"/>
            <a:ext cx="6307353" cy="5780362"/>
          </a:xfrm>
          <a:noFill/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4AAAC39-E2F7-017A-76F8-8B5ED4808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78" y="158238"/>
            <a:ext cx="4937211" cy="1325563"/>
          </a:xfrm>
        </p:spPr>
        <p:txBody>
          <a:bodyPr rtlCol="0" anchor="ctr">
            <a:normAutofit/>
          </a:bodyPr>
          <a:lstStyle/>
          <a:p>
            <a:pPr marL="357188" indent="-357188" rtl="0"/>
            <a:r>
              <a:rPr lang="en-US" noProof="0" dirty="0">
                <a:solidFill>
                  <a:schemeClr val="accent2"/>
                </a:solidFill>
                <a:latin typeface="Aptos" panose="020B0004020202020204" pitchFamily="34" charset="0"/>
              </a:rPr>
              <a:t>Visualize Missingness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51074D-066A-C4EC-9BF7-0F2890ACAC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6680" y="266364"/>
            <a:ext cx="1851122" cy="20163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EE95D79C-6226-201F-68CE-2A0612576550}"/>
              </a:ext>
            </a:extLst>
          </p:cNvPr>
          <p:cNvSpPr/>
          <p:nvPr/>
        </p:nvSpPr>
        <p:spPr>
          <a:xfrm>
            <a:off x="5884648" y="-1405723"/>
            <a:ext cx="7186095" cy="7186095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10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A7A52-19D8-F6C8-3C4E-9266C4F3E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DACCD1C9-698D-2040-2349-7B05891ABC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47698" y="233422"/>
            <a:ext cx="10764227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noProof="0" dirty="0">
                <a:solidFill>
                  <a:schemeClr val="accent2"/>
                </a:solidFill>
              </a:rPr>
              <a:t>Visualize Missingness  – Heatmap using seaborn</a:t>
            </a:r>
            <a:endParaRPr lang="en-US" b="0" noProof="0" dirty="0">
              <a:solidFill>
                <a:schemeClr val="accent2"/>
              </a:solidFill>
            </a:endParaRPr>
          </a:p>
        </p:txBody>
      </p:sp>
      <p:sp>
        <p:nvSpPr>
          <p:cNvPr id="4" name="Rounded Rectangle">
            <a:extLst>
              <a:ext uri="{FF2B5EF4-FFF2-40B4-BE49-F238E27FC236}">
                <a16:creationId xmlns:a16="http://schemas.microsoft.com/office/drawing/2014/main" id="{44716830-F589-7EB2-1CD5-94A0F990A1D7}"/>
              </a:ext>
            </a:extLst>
          </p:cNvPr>
          <p:cNvSpPr/>
          <p:nvPr/>
        </p:nvSpPr>
        <p:spPr>
          <a:xfrm>
            <a:off x="7878411" y="768952"/>
            <a:ext cx="3744384" cy="5466855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9689D6E4-D9D1-BBEF-44E0-5240D606D868}"/>
              </a:ext>
            </a:extLst>
          </p:cNvPr>
          <p:cNvSpPr/>
          <p:nvPr/>
        </p:nvSpPr>
        <p:spPr>
          <a:xfrm>
            <a:off x="7863473" y="1552037"/>
            <a:ext cx="3733279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F28454-1830-CCFA-4E0E-789FA5C92C08}"/>
              </a:ext>
            </a:extLst>
          </p:cNvPr>
          <p:cNvSpPr txBox="1"/>
          <p:nvPr/>
        </p:nvSpPr>
        <p:spPr>
          <a:xfrm>
            <a:off x="7995448" y="995726"/>
            <a:ext cx="33953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tx2"/>
                </a:solidFill>
              </a:rPr>
              <a:t>Missing Values Heatmap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8959AA-B7FA-4CC8-B1CA-A52A895C93E3}"/>
              </a:ext>
            </a:extLst>
          </p:cNvPr>
          <p:cNvSpPr txBox="1"/>
          <p:nvPr/>
        </p:nvSpPr>
        <p:spPr>
          <a:xfrm>
            <a:off x="7995448" y="1824408"/>
            <a:ext cx="3479045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Yellow</a:t>
            </a:r>
            <a:r>
              <a:rPr lang="en-US" sz="1500" dirty="0"/>
              <a:t> indicates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/>
              <a:t>Purple</a:t>
            </a:r>
            <a:r>
              <a:rPr lang="en-US" sz="1500" dirty="0"/>
              <a:t> indicates available (non-missing) values</a:t>
            </a:r>
          </a:p>
          <a:p>
            <a:endParaRPr lang="en-US" sz="1500" dirty="0"/>
          </a:p>
          <a:p>
            <a:r>
              <a:rPr lang="en-US" sz="1500" dirty="0"/>
              <a:t>We observe: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Several columns (far right) are mostly </a:t>
            </a:r>
            <a:r>
              <a:rPr lang="en-US" sz="1500" b="1" dirty="0"/>
              <a:t>yellow</a:t>
            </a:r>
            <a:r>
              <a:rPr lang="en-US" sz="1500" dirty="0"/>
              <a:t>, meaning they are almost entirely missing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Most columns have </a:t>
            </a:r>
            <a:r>
              <a:rPr lang="en-US" sz="1500" b="1" dirty="0"/>
              <a:t>partial missingness</a:t>
            </a:r>
            <a:r>
              <a:rPr lang="en-US" sz="1500" dirty="0"/>
              <a:t>, requiring selective imputation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A few columns (left side) are fully populated (purple), and can be safely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This confirms the need for a </a:t>
            </a:r>
            <a:r>
              <a:rPr lang="en-US" sz="1500" b="1" dirty="0"/>
              <a:t>hybrid cleaning strategy</a:t>
            </a:r>
            <a:r>
              <a:rPr lang="en-US" sz="1500" dirty="0"/>
              <a:t>: drop, impute, or filter depending on importance.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B5D98C2-A4C4-0ABC-976E-40DC902302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232" y="695572"/>
            <a:ext cx="7195423" cy="546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832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8EA27-FD65-DCD7-8BCD-019645953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4B3D318D-9261-BEA7-0EBB-D9267CCC91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56165" y="279308"/>
            <a:ext cx="10764227" cy="383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100" dirty="0">
                <a:solidFill>
                  <a:schemeClr val="accent2"/>
                </a:solidFill>
              </a:rPr>
              <a:t>bar plot (via `</a:t>
            </a:r>
            <a:r>
              <a:rPr lang="en-US" sz="2100" dirty="0" err="1">
                <a:solidFill>
                  <a:schemeClr val="accent2"/>
                </a:solidFill>
              </a:rPr>
              <a:t>missingno</a:t>
            </a:r>
            <a:r>
              <a:rPr lang="en-US" sz="2100" dirty="0">
                <a:solidFill>
                  <a:schemeClr val="accent2"/>
                </a:solidFill>
              </a:rPr>
              <a:t>`) summarizes the missing value count per feature</a:t>
            </a:r>
            <a:endParaRPr lang="en-US" sz="2100" b="0" noProof="0" dirty="0">
              <a:solidFill>
                <a:schemeClr val="accent2"/>
              </a:solidFill>
            </a:endParaRPr>
          </a:p>
        </p:txBody>
      </p:sp>
      <p:sp>
        <p:nvSpPr>
          <p:cNvPr id="4" name="Rounded Rectangle">
            <a:extLst>
              <a:ext uri="{FF2B5EF4-FFF2-40B4-BE49-F238E27FC236}">
                <a16:creationId xmlns:a16="http://schemas.microsoft.com/office/drawing/2014/main" id="{74D19F21-8BFC-6DAC-CFB4-2E94715395AB}"/>
              </a:ext>
            </a:extLst>
          </p:cNvPr>
          <p:cNvSpPr/>
          <p:nvPr/>
        </p:nvSpPr>
        <p:spPr>
          <a:xfrm>
            <a:off x="7442200" y="777418"/>
            <a:ext cx="4310371" cy="5466855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sz="15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5" name="Line">
            <a:extLst>
              <a:ext uri="{FF2B5EF4-FFF2-40B4-BE49-F238E27FC236}">
                <a16:creationId xmlns:a16="http://schemas.microsoft.com/office/drawing/2014/main" id="{71408F86-C327-F1C9-5581-BC19FE870AA8}"/>
              </a:ext>
            </a:extLst>
          </p:cNvPr>
          <p:cNvSpPr/>
          <p:nvPr/>
        </p:nvSpPr>
        <p:spPr>
          <a:xfrm>
            <a:off x="7442201" y="1560503"/>
            <a:ext cx="4284328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077043-1DAF-3071-57F1-C2DEF9491A15}"/>
              </a:ext>
            </a:extLst>
          </p:cNvPr>
          <p:cNvSpPr txBox="1"/>
          <p:nvPr/>
        </p:nvSpPr>
        <p:spPr>
          <a:xfrm>
            <a:off x="7625691" y="1004192"/>
            <a:ext cx="33953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>
                <a:solidFill>
                  <a:schemeClr val="tx2"/>
                </a:solidFill>
              </a:rPr>
              <a:t>Column Completeness 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A35E31-BE26-2994-2CA1-217A3076694D}"/>
              </a:ext>
            </a:extLst>
          </p:cNvPr>
          <p:cNvSpPr txBox="1"/>
          <p:nvPr/>
        </p:nvSpPr>
        <p:spPr>
          <a:xfrm>
            <a:off x="7625692" y="1832874"/>
            <a:ext cx="3978578" cy="40164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500" dirty="0"/>
              <a:t>Several key variables 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sz="1500" b="1" dirty="0"/>
              <a:t>“price”, “</a:t>
            </a:r>
            <a:r>
              <a:rPr lang="en-US" sz="1500" b="1" dirty="0" err="1"/>
              <a:t>bedroomCount</a:t>
            </a:r>
            <a:r>
              <a:rPr lang="en-US" sz="1500" b="1" dirty="0"/>
              <a:t>”,”</a:t>
            </a:r>
            <a:r>
              <a:rPr lang="en-US" sz="1500" b="1" dirty="0" err="1"/>
              <a:t>habitableSurface</a:t>
            </a:r>
            <a:r>
              <a:rPr lang="en-US" sz="1500" b="1" dirty="0"/>
              <a:t>”, “</a:t>
            </a:r>
            <a:r>
              <a:rPr lang="en-US" sz="1500" b="1" dirty="0" err="1"/>
              <a:t>bathroomCount</a:t>
            </a:r>
            <a:r>
              <a:rPr lang="en-US" sz="1500" b="1" dirty="0"/>
              <a:t>”</a:t>
            </a:r>
          </a:p>
          <a:p>
            <a:pPr marL="266700" lvl="1"/>
            <a:r>
              <a:rPr lang="en-US" sz="1500" dirty="0">
                <a:sym typeface="Wingdings" panose="05000000000000000000" pitchFamily="2" charset="2"/>
              </a:rPr>
              <a:t> </a:t>
            </a:r>
            <a:r>
              <a:rPr lang="en-US" sz="1500" b="1" dirty="0"/>
              <a:t>are </a:t>
            </a:r>
            <a:r>
              <a:rPr lang="en-US" sz="1500" b="1" dirty="0">
                <a:solidFill>
                  <a:schemeClr val="accent2"/>
                </a:solidFill>
              </a:rPr>
              <a:t>nearly complete </a:t>
            </a:r>
            <a:r>
              <a:rPr lang="en-US" sz="1500" dirty="0"/>
              <a:t>and suitable for modeling.</a:t>
            </a:r>
          </a:p>
          <a:p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rgbClr val="D73285"/>
                </a:solidFill>
              </a:rPr>
              <a:t>“Surface” </a:t>
            </a:r>
            <a:r>
              <a:rPr lang="en-US" sz="1500" dirty="0"/>
              <a:t>&amp; </a:t>
            </a:r>
            <a:r>
              <a:rPr lang="en-US" sz="1500" b="1" dirty="0">
                <a:solidFill>
                  <a:srgbClr val="D73285"/>
                </a:solidFill>
              </a:rPr>
              <a:t>“Room Count” </a:t>
            </a:r>
            <a:r>
              <a:rPr lang="en-US" sz="1500" dirty="0"/>
              <a:t>show </a:t>
            </a:r>
            <a:r>
              <a:rPr lang="en-US" sz="1500" b="1" dirty="0">
                <a:solidFill>
                  <a:srgbClr val="D73285"/>
                </a:solidFill>
              </a:rPr>
              <a:t>significant missing values </a:t>
            </a:r>
          </a:p>
          <a:p>
            <a:pPr marL="266700"/>
            <a:r>
              <a:rPr lang="en-US" sz="1500" dirty="0">
                <a:sym typeface="Wingdings" panose="05000000000000000000" pitchFamily="2" charset="2"/>
              </a:rPr>
              <a:t> </a:t>
            </a:r>
            <a:r>
              <a:rPr lang="en-US" sz="1500" dirty="0"/>
              <a:t>and </a:t>
            </a:r>
            <a:r>
              <a:rPr lang="en-US" sz="1500" b="1" dirty="0"/>
              <a:t>require </a:t>
            </a:r>
            <a:r>
              <a:rPr lang="en-US" sz="1500" b="1" dirty="0">
                <a:solidFill>
                  <a:schemeClr val="accent2"/>
                </a:solidFill>
              </a:rPr>
              <a:t>imputation</a:t>
            </a:r>
            <a:r>
              <a:rPr lang="en-US" sz="1500" b="1" dirty="0"/>
              <a:t> </a:t>
            </a:r>
            <a:r>
              <a:rPr lang="en-US" sz="1500" dirty="0"/>
              <a:t>or </a:t>
            </a:r>
            <a:r>
              <a:rPr lang="en-US" sz="1500" b="1" dirty="0">
                <a:solidFill>
                  <a:schemeClr val="accent2"/>
                </a:solidFill>
              </a:rPr>
              <a:t>exclusion</a:t>
            </a:r>
            <a:r>
              <a:rPr lang="en-US" sz="15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5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/>
              <a:t>This distribution supports a </a:t>
            </a:r>
            <a:r>
              <a:rPr lang="en-US" sz="1500" b="1" dirty="0">
                <a:solidFill>
                  <a:schemeClr val="accent2"/>
                </a:solidFill>
              </a:rPr>
              <a:t>hybrid data preparation</a:t>
            </a:r>
            <a:r>
              <a:rPr lang="en-US" sz="1500" dirty="0"/>
              <a:t> strategy: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accent2"/>
                </a:solidFill>
              </a:rPr>
              <a:t>retain and clean </a:t>
            </a:r>
            <a:r>
              <a:rPr lang="en-US" sz="1500" dirty="0"/>
              <a:t>the most populated columns,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500" dirty="0"/>
              <a:t>selectively </a:t>
            </a:r>
            <a:r>
              <a:rPr lang="en-US" sz="1500" b="1" dirty="0">
                <a:solidFill>
                  <a:schemeClr val="accent2"/>
                </a:solidFill>
              </a:rPr>
              <a:t>handle incomplete ones </a:t>
            </a:r>
            <a:r>
              <a:rPr lang="en-US" sz="1500" dirty="0"/>
              <a:t>based on their importance.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3B576D-56D3-72F1-1C07-E6852C46B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429" y="1560503"/>
            <a:ext cx="6757238" cy="341947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12024701-6297-6389-E22F-DD863FCF6CE7}"/>
              </a:ext>
            </a:extLst>
          </p:cNvPr>
          <p:cNvSpPr/>
          <p:nvPr/>
        </p:nvSpPr>
        <p:spPr>
          <a:xfrm rot="19359575">
            <a:off x="5376334" y="4381500"/>
            <a:ext cx="918634" cy="414867"/>
          </a:xfrm>
          <a:prstGeom prst="ellipse">
            <a:avLst/>
          </a:prstGeom>
          <a:noFill/>
          <a:ln w="9525" cap="flat" cmpd="sng" algn="ctr">
            <a:solidFill>
              <a:srgbClr val="CE0368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3303469-439B-BFD1-35C5-48DF8C47F326}"/>
              </a:ext>
            </a:extLst>
          </p:cNvPr>
          <p:cNvSpPr/>
          <p:nvPr/>
        </p:nvSpPr>
        <p:spPr>
          <a:xfrm rot="18806815">
            <a:off x="6004110" y="4459856"/>
            <a:ext cx="733455" cy="198268"/>
          </a:xfrm>
          <a:prstGeom prst="ellipse">
            <a:avLst/>
          </a:prstGeom>
          <a:noFill/>
          <a:ln w="9525" cap="flat" cmpd="sng" algn="ctr">
            <a:solidFill>
              <a:srgbClr val="CE0368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722197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8B47A-4D8D-DAD6-4161-93FB05C188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us-titre 2">
            <a:extLst>
              <a:ext uri="{FF2B5EF4-FFF2-40B4-BE49-F238E27FC236}">
                <a16:creationId xmlns:a16="http://schemas.microsoft.com/office/drawing/2014/main" id="{D6CD0A10-D4A6-424B-C5FB-37A2D03E85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0721" y="2355304"/>
            <a:ext cx="4996967" cy="693839"/>
          </a:xfrm>
        </p:spPr>
        <p:txBody>
          <a:bodyPr rtlCol="0">
            <a:no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Columns and rows with missing impact</a:t>
            </a:r>
          </a:p>
          <a:p>
            <a:r>
              <a:rPr lang="en-US" dirty="0">
                <a:solidFill>
                  <a:schemeClr val="accent2"/>
                </a:solidFill>
              </a:rPr>
              <a:t>Assessing impact </a:t>
            </a:r>
            <a:endParaRPr lang="en-US" noProof="0" dirty="0">
              <a:solidFill>
                <a:schemeClr val="accent2"/>
              </a:solidFill>
            </a:endParaRPr>
          </a:p>
        </p:txBody>
      </p: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53B3D3EA-7D5C-1871-6B5E-9854326E2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9EC71654-96A5-4280-94F3-931C61A9F92C}" type="slidenum">
              <a:rPr lang="fr-FR" noProof="0" smtClean="0"/>
              <a:pPr rtl="0">
                <a:spcAft>
                  <a:spcPts val="600"/>
                </a:spcAft>
              </a:pPr>
              <a:t>8</a:t>
            </a:fld>
            <a:endParaRPr lang="fr-FR" noProof="0"/>
          </a:p>
        </p:txBody>
      </p:sp>
      <p:pic>
        <p:nvPicPr>
          <p:cNvPr id="10" name="Espace réservé d’image 9" descr="paysage urbain&#10;">
            <a:extLst>
              <a:ext uri="{FF2B5EF4-FFF2-40B4-BE49-F238E27FC236}">
                <a16:creationId xmlns:a16="http://schemas.microsoft.com/office/drawing/2014/main" id="{6F8A4D52-F4A3-0FC5-F7DB-B8F915A4F34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355" r="-2" b="-2"/>
          <a:stretch>
            <a:fillRect/>
          </a:stretch>
        </p:blipFill>
        <p:spPr>
          <a:xfrm>
            <a:off x="5884648" y="10"/>
            <a:ext cx="6307353" cy="5780362"/>
          </a:xfrm>
          <a:noFill/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BEBBCCE-B462-7CD0-5B0D-59606FA19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178" y="158238"/>
            <a:ext cx="4937211" cy="1325563"/>
          </a:xfrm>
        </p:spPr>
        <p:txBody>
          <a:bodyPr rtlCol="0" anchor="ctr">
            <a:normAutofit/>
          </a:bodyPr>
          <a:lstStyle/>
          <a:p>
            <a:pPr marL="357188" indent="-357188" rtl="0"/>
            <a:r>
              <a:rPr lang="en-US" noProof="0" dirty="0">
                <a:solidFill>
                  <a:schemeClr val="accent2"/>
                </a:solidFill>
                <a:latin typeface="Aptos" panose="020B0004020202020204" pitchFamily="34" charset="0"/>
              </a:rPr>
              <a:t>Dataset cleaning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9C8B20-1869-0E53-30ED-5FA40B315E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86680" y="266364"/>
            <a:ext cx="1851122" cy="201635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C4C9E3BC-B842-6F57-76CB-50E438FABE5D}"/>
              </a:ext>
            </a:extLst>
          </p:cNvPr>
          <p:cNvSpPr/>
          <p:nvPr/>
        </p:nvSpPr>
        <p:spPr>
          <a:xfrm>
            <a:off x="5884648" y="-1405723"/>
            <a:ext cx="7186095" cy="7186095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947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ACB978-11CC-48BB-B965-89EF42406D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>
            <a:extLst>
              <a:ext uri="{FF2B5EF4-FFF2-40B4-BE49-F238E27FC236}">
                <a16:creationId xmlns:a16="http://schemas.microsoft.com/office/drawing/2014/main" id="{45FB7F14-BEEB-7607-F327-2E9C8968494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80219" y="252757"/>
            <a:ext cx="11231562" cy="5355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Save new dataset with missing values removed</a:t>
            </a:r>
            <a:endParaRPr lang="en-US" b="0" dirty="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0287315-7BB1-04AD-29CE-54DAFC073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219" y="1326147"/>
            <a:ext cx="6248387" cy="15950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C4D51A3-BBC6-DD36-A69D-47EF68A8E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19" y="3189700"/>
            <a:ext cx="6248388" cy="2516714"/>
          </a:xfrm>
          <a:prstGeom prst="rect">
            <a:avLst/>
          </a:prstGeom>
        </p:spPr>
      </p:pic>
      <p:sp>
        <p:nvSpPr>
          <p:cNvPr id="9" name="Rounded Rectangle">
            <a:extLst>
              <a:ext uri="{FF2B5EF4-FFF2-40B4-BE49-F238E27FC236}">
                <a16:creationId xmlns:a16="http://schemas.microsoft.com/office/drawing/2014/main" id="{C60711D9-E323-668F-4EA4-49507D82EB90}"/>
              </a:ext>
            </a:extLst>
          </p:cNvPr>
          <p:cNvSpPr/>
          <p:nvPr/>
        </p:nvSpPr>
        <p:spPr>
          <a:xfrm>
            <a:off x="7095068" y="777418"/>
            <a:ext cx="4657504" cy="5466855"/>
          </a:xfrm>
          <a:prstGeom prst="roundRect">
            <a:avLst>
              <a:gd name="adj" fmla="val 2568"/>
            </a:avLst>
          </a:prstGeom>
          <a:solidFill>
            <a:srgbClr val="F8F8F8"/>
          </a:solidFill>
          <a:ln w="12700">
            <a:miter lim="400000"/>
          </a:ln>
          <a:effectLst>
            <a:outerShdw blurRad="952500" dist="444500" dir="5400000" rotWithShape="0">
              <a:srgbClr val="000000">
                <a:alpha val="15000"/>
              </a:srgbClr>
            </a:outerShdw>
          </a:effectLst>
        </p:spPr>
        <p:txBody>
          <a:bodyPr lIns="0" tIns="0" rIns="0" bIns="0" anchor="ctr"/>
          <a:lstStyle/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sz="1500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0" name="Line">
            <a:extLst>
              <a:ext uri="{FF2B5EF4-FFF2-40B4-BE49-F238E27FC236}">
                <a16:creationId xmlns:a16="http://schemas.microsoft.com/office/drawing/2014/main" id="{B124D753-8676-B64D-F227-36B225CCE291}"/>
              </a:ext>
            </a:extLst>
          </p:cNvPr>
          <p:cNvSpPr/>
          <p:nvPr/>
        </p:nvSpPr>
        <p:spPr>
          <a:xfrm>
            <a:off x="7095068" y="1560503"/>
            <a:ext cx="4631461" cy="0"/>
          </a:xfrm>
          <a:prstGeom prst="line">
            <a:avLst/>
          </a:prstGeom>
          <a:noFill/>
          <a:ln w="50800" cap="flat">
            <a:solidFill>
              <a:srgbClr val="00B050"/>
            </a:solidFill>
            <a:prstDash val="solid"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10766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 b="1">
                <a:solidFill>
                  <a:srgbClr val="FFFFFF"/>
                </a:solidFill>
              </a:defRPr>
            </a:pPr>
            <a:endParaRPr kumimoji="0" lang="en-US" b="1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Segoe UI"/>
              <a:ea typeface="+mn-ea"/>
              <a:cs typeface="Segoe UI"/>
              <a:sym typeface="Segoe UI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4F0BCA-16BC-9157-3BC7-810C7719ED77}"/>
              </a:ext>
            </a:extLst>
          </p:cNvPr>
          <p:cNvSpPr txBox="1"/>
          <p:nvPr/>
        </p:nvSpPr>
        <p:spPr>
          <a:xfrm>
            <a:off x="7309602" y="970379"/>
            <a:ext cx="33953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000" b="1" noProof="0" dirty="0">
                <a:solidFill>
                  <a:schemeClr val="tx2"/>
                </a:solidFill>
              </a:rPr>
              <a:t>Cleaning Impact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49CC39-135B-5DA4-C7E3-BBDF2BDB6751}"/>
              </a:ext>
            </a:extLst>
          </p:cNvPr>
          <p:cNvSpPr txBox="1"/>
          <p:nvPr/>
        </p:nvSpPr>
        <p:spPr>
          <a:xfrm>
            <a:off x="7221107" y="1778730"/>
            <a:ext cx="437938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>
                <a:solidFill>
                  <a:schemeClr val="tx2"/>
                </a:solidFill>
              </a:rPr>
              <a:t>The original dataset contained </a:t>
            </a:r>
            <a:r>
              <a:rPr lang="en-US" b="1" noProof="0" dirty="0">
                <a:solidFill>
                  <a:schemeClr val="tx2"/>
                </a:solidFill>
              </a:rPr>
              <a:t>80,368 row</a:t>
            </a:r>
            <a:r>
              <a:rPr lang="en-US" noProof="0" dirty="0">
                <a:solidFill>
                  <a:schemeClr val="tx2"/>
                </a:solidFill>
              </a:rPr>
              <a:t>s × 53 columns.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noProof="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>
                <a:solidFill>
                  <a:schemeClr val="tx2"/>
                </a:solidFill>
              </a:rPr>
              <a:t>A total of 31 columns (with over 50% missing data) were dropped.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noProof="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>
                <a:solidFill>
                  <a:schemeClr val="tx2"/>
                </a:solidFill>
              </a:rPr>
              <a:t>75,655 rows with partial missing values were also removed.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noProof="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>
                <a:solidFill>
                  <a:schemeClr val="tx2"/>
                </a:solidFill>
              </a:rPr>
              <a:t>Final cleaned dataset: 4,713 rows × 22 columns, fully complete.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noProof="0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noProof="0" dirty="0">
                <a:solidFill>
                  <a:schemeClr val="tx2"/>
                </a:solidFill>
              </a:rPr>
              <a:t>Despite the significant reduction, the remaining 103,686 values form a robust and reliable dataset for modeling.</a:t>
            </a:r>
          </a:p>
        </p:txBody>
      </p:sp>
    </p:spTree>
    <p:extLst>
      <p:ext uri="{BB962C8B-B14F-4D97-AF65-F5344CB8AC3E}">
        <p14:creationId xmlns:p14="http://schemas.microsoft.com/office/powerpoint/2010/main" val="254387979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356_TF34076243" id="{4913AA83-2306-4E2D-8830-C2A4E9B3D067}" vid="{57B55DBD-592B-4A90-8C6D-F8F746751AD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ontoso v1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2C567A"/>
    </a:accent1>
    <a:accent2>
      <a:srgbClr val="0072C7"/>
    </a:accent2>
    <a:accent3>
      <a:srgbClr val="0D1D51"/>
    </a:accent3>
    <a:accent4>
      <a:srgbClr val="666666"/>
    </a:accent4>
    <a:accent5>
      <a:srgbClr val="3C76A6"/>
    </a:accent5>
    <a:accent6>
      <a:srgbClr val="1E44BC"/>
    </a:accent6>
    <a:hlink>
      <a:srgbClr val="0563C1"/>
    </a:hlink>
    <a:folHlink>
      <a:srgbClr val="954F72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0" ma:contentTypeDescription="Create a new document." ma:contentTypeScope="" ma:versionID="e39e7e9e36de66d473ce04bb4ab2dbb8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dc5994665da46609c24125788630d8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4C31332-3081-4BD9-AD6F-078B4521F35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19797F-2510-4681-A59B-FCD8F3733FE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1FF4E1AF-DB5E-4764-961C-6F82B33E9E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sphérique en bleu</Template>
  <TotalTime>3225</TotalTime>
  <Words>1490</Words>
  <Application>Microsoft Office PowerPoint</Application>
  <PresentationFormat>Widescreen</PresentationFormat>
  <Paragraphs>160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Abadi</vt:lpstr>
      <vt:lpstr>Aptos</vt:lpstr>
      <vt:lpstr>Arial</vt:lpstr>
      <vt:lpstr>Calibri</vt:lpstr>
      <vt:lpstr>Corbel</vt:lpstr>
      <vt:lpstr>Segoe UI</vt:lpstr>
      <vt:lpstr>Wingdings</vt:lpstr>
      <vt:lpstr>Thème Office</vt:lpstr>
      <vt:lpstr>Immoweb – Exploratory data Analysis</vt:lpstr>
      <vt:lpstr>Previewing the Dataset with df.head()</vt:lpstr>
      <vt:lpstr>Duplicated values</vt:lpstr>
      <vt:lpstr>Show Percentage of Missing Values</vt:lpstr>
      <vt:lpstr>Visualize Missingness</vt:lpstr>
      <vt:lpstr>Visualize Missingness  – Heatmap using seaborn</vt:lpstr>
      <vt:lpstr>bar plot (via `missingno`) summarizes the missing value count per feature</vt:lpstr>
      <vt:lpstr>Dataset cleaning</vt:lpstr>
      <vt:lpstr>Save new dataset with missing values removed</vt:lpstr>
      <vt:lpstr>Identify variable types in the cleaned dataset</vt:lpstr>
      <vt:lpstr>Data analysis</vt:lpstr>
      <vt:lpstr>Distribution visualization</vt:lpstr>
      <vt:lpstr>Most &amp; Least Expensive per town</vt:lpstr>
      <vt:lpstr>Price Distribution by Locality</vt:lpstr>
      <vt:lpstr>Most &amp; Least Expensive per province</vt:lpstr>
      <vt:lpstr>Most influential variables on price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Titre de la présentation</dc:title>
  <dc:creator>Yves Schillings</dc:creator>
  <cp:lastModifiedBy>Yves SCHILLINGS</cp:lastModifiedBy>
  <cp:revision>219</cp:revision>
  <dcterms:created xsi:type="dcterms:W3CDTF">2024-05-06T12:06:53Z</dcterms:created>
  <dcterms:modified xsi:type="dcterms:W3CDTF">2025-06-23T13:04:55Z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